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0" r:id="rId2"/>
    <p:sldId id="259" r:id="rId3"/>
    <p:sldId id="308" r:id="rId4"/>
    <p:sldId id="260" r:id="rId5"/>
    <p:sldId id="256" r:id="rId6"/>
    <p:sldId id="257" r:id="rId7"/>
    <p:sldId id="261" r:id="rId8"/>
    <p:sldId id="262" r:id="rId9"/>
    <p:sldId id="258" r:id="rId10"/>
    <p:sldId id="263" r:id="rId11"/>
    <p:sldId id="265" r:id="rId12"/>
    <p:sldId id="267" r:id="rId13"/>
    <p:sldId id="292" r:id="rId14"/>
    <p:sldId id="293" r:id="rId15"/>
    <p:sldId id="294" r:id="rId16"/>
    <p:sldId id="296" r:id="rId17"/>
    <p:sldId id="297" r:id="rId18"/>
    <p:sldId id="298" r:id="rId19"/>
    <p:sldId id="300" r:id="rId20"/>
    <p:sldId id="301" r:id="rId21"/>
    <p:sldId id="302" r:id="rId22"/>
    <p:sldId id="303" r:id="rId23"/>
    <p:sldId id="307" r:id="rId24"/>
    <p:sldId id="304" r:id="rId25"/>
    <p:sldId id="306" r:id="rId26"/>
    <p:sldId id="268" r:id="rId27"/>
    <p:sldId id="269" r:id="rId28"/>
    <p:sldId id="270" r:id="rId29"/>
    <p:sldId id="271" r:id="rId30"/>
    <p:sldId id="291" r:id="rId31"/>
    <p:sldId id="273" r:id="rId32"/>
    <p:sldId id="274" r:id="rId33"/>
    <p:sldId id="275" r:id="rId34"/>
    <p:sldId id="278" r:id="rId35"/>
    <p:sldId id="279" r:id="rId36"/>
    <p:sldId id="280" r:id="rId37"/>
    <p:sldId id="281" r:id="rId38"/>
    <p:sldId id="282" r:id="rId39"/>
    <p:sldId id="284" r:id="rId40"/>
    <p:sldId id="283" r:id="rId41"/>
    <p:sldId id="290" r:id="rId42"/>
    <p:sldId id="28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84A11-25BA-449D-A52D-48699DAF763F}" type="datetimeFigureOut">
              <a:rPr lang="en-US" smtClean="0"/>
              <a:pPr/>
              <a:t>4/11/2018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96BC8-6AC0-44AB-8E4E-D232DD844CE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EE4A3B6-96CB-48D3-8F45-FF08F462A7B8}" type="slidenum">
              <a:rPr lang="en-IN" smtClean="0"/>
              <a:pPr/>
              <a:t>26</a:t>
            </a:fld>
            <a:endParaRPr lang="en-IN"/>
          </a:p>
        </p:txBody>
      </p:sp>
    </p:spTree>
    <p:extLst>
      <p:ext uri="{BB962C8B-B14F-4D97-AF65-F5344CB8AC3E}">
        <p14:creationId xmlns="" xmlns:p14="http://schemas.microsoft.com/office/powerpoint/2010/main" val="45284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352800"/>
            <a:ext cx="8229600" cy="2057400"/>
          </a:xfrm>
        </p:spPr>
        <p:txBody>
          <a:bodyPr>
            <a:normAutofit lnSpcReduction="10000"/>
          </a:bodyPr>
          <a:lstStyle/>
          <a:p>
            <a:pPr algn="ctr">
              <a:buNone/>
            </a:pPr>
            <a:endParaRPr lang="en-US" dirty="0" smtClean="0">
              <a:ea typeface="Calibri"/>
              <a:cs typeface="Mangal"/>
            </a:endParaRPr>
          </a:p>
          <a:p>
            <a:pPr algn="ctr">
              <a:buNone/>
            </a:pPr>
            <a:r>
              <a:rPr lang="en-US" dirty="0" smtClean="0">
                <a:ea typeface="Calibri"/>
                <a:cs typeface="Mangal"/>
              </a:rPr>
              <a:t>DEPARTMENT OF AUTOMOBILE ENGINEERING, GOVERNMENT POLYTECHNIC,</a:t>
            </a:r>
            <a:br>
              <a:rPr lang="en-US" dirty="0" smtClean="0">
                <a:ea typeface="Calibri"/>
                <a:cs typeface="Mangal"/>
              </a:rPr>
            </a:br>
            <a:r>
              <a:rPr lang="en-US" dirty="0" smtClean="0">
                <a:ea typeface="Calibri"/>
                <a:cs typeface="Mangal"/>
              </a:rPr>
              <a:t>MANESAR,GURUGRAM,HARYANA,INDIA</a:t>
            </a:r>
            <a:endParaRPr lang="en-IN" dirty="0"/>
          </a:p>
        </p:txBody>
      </p:sp>
      <p:sp>
        <p:nvSpPr>
          <p:cNvPr id="4" name="Oval 3"/>
          <p:cNvSpPr/>
          <p:nvPr/>
        </p:nvSpPr>
        <p:spPr>
          <a:xfrm>
            <a:off x="3048000" y="1066800"/>
            <a:ext cx="2819400" cy="2057400"/>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SELECTION OF TRACTOR </a:t>
            </a:r>
            <a:endParaRPr lang="en-US" dirty="0"/>
          </a:p>
        </p:txBody>
      </p:sp>
      <p:sp>
        <p:nvSpPr>
          <p:cNvPr id="3" name="Content Placeholder 2"/>
          <p:cNvSpPr>
            <a:spLocks noGrp="1"/>
          </p:cNvSpPr>
          <p:nvPr>
            <p:ph idx="1"/>
          </p:nvPr>
        </p:nvSpPr>
        <p:spPr>
          <a:xfrm>
            <a:off x="0" y="990600"/>
            <a:ext cx="9144000" cy="5867400"/>
          </a:xfrm>
        </p:spPr>
        <p:txBody>
          <a:bodyPr>
            <a:normAutofit fontScale="55000" lnSpcReduction="20000"/>
          </a:bodyPr>
          <a:lstStyle/>
          <a:p>
            <a:r>
              <a:rPr lang="en-US" sz="3800" dirty="0" smtClean="0"/>
              <a:t>(1) Land holding</a:t>
            </a:r>
            <a:r>
              <a:rPr lang="en-US" dirty="0" smtClean="0"/>
              <a:t>: Under a single cropping pattern, it is normally recommended to consider 1 hp for every 1 hectares of land, In other words, one tractor of 20-25 hp is suitable for 20 hectares farm. </a:t>
            </a:r>
          </a:p>
          <a:p>
            <a:r>
              <a:rPr lang="en-US" sz="3800" dirty="0" smtClean="0"/>
              <a:t>(2) Cropping pattern</a:t>
            </a:r>
            <a:r>
              <a:rPr lang="en-US" dirty="0" smtClean="0"/>
              <a:t>: Generally less than 1.0 hectare/hp have been recommended where adequate irrigation facilities are available and more than one crop is taken. So a 30-35 hp tractor is suitable for 25 hectares farm. </a:t>
            </a:r>
          </a:p>
          <a:p>
            <a:r>
              <a:rPr lang="en-US" sz="3800" dirty="0" smtClean="0"/>
              <a:t>(3) Soil condition</a:t>
            </a:r>
            <a:r>
              <a:rPr lang="en-US" dirty="0" smtClean="0"/>
              <a:t>: A tractor with less wheel base, higher ground clearance and low overall weight may work successfully in lighter soil but it will not be able to give sufficient depth in black cotton soil. </a:t>
            </a:r>
          </a:p>
          <a:p>
            <a:r>
              <a:rPr lang="en-US" sz="3800" dirty="0" smtClean="0"/>
              <a:t>(4) Climatic condition</a:t>
            </a:r>
            <a:r>
              <a:rPr lang="en-US" dirty="0" smtClean="0"/>
              <a:t>: For very hot zone and desert area, air cooled engines are preferred over water-cooled engines. Similarly for higher altitude, air cooled engines are preferred because water is liable to be frozen at higher altitude.</a:t>
            </a:r>
          </a:p>
          <a:p>
            <a:r>
              <a:rPr lang="en-US" dirty="0" smtClean="0"/>
              <a:t> </a:t>
            </a:r>
            <a:r>
              <a:rPr lang="en-US" sz="3600" dirty="0" smtClean="0"/>
              <a:t>(5) Repairing facilities</a:t>
            </a:r>
            <a:r>
              <a:rPr lang="en-US" dirty="0" smtClean="0"/>
              <a:t>: It should be ensured that the tractor to be purchased has a dealer at near by place with all the technical skills for repair and maintenance of machine.</a:t>
            </a:r>
          </a:p>
          <a:p>
            <a:r>
              <a:rPr lang="en-US" dirty="0" smtClean="0"/>
              <a:t> (6) Running cost: Tractors with less specific fuel consumption should be preferred over others so that running cost may be less. </a:t>
            </a:r>
          </a:p>
          <a:p>
            <a:r>
              <a:rPr lang="en-US" sz="3600" dirty="0" smtClean="0"/>
              <a:t>(7) Initial cost and resale value</a:t>
            </a:r>
            <a:r>
              <a:rPr lang="en-US" dirty="0" smtClean="0"/>
              <a:t>: While keeping the resale value in mind, the initial cost should not AG ENGG 243 Lecture 9 2 be very high; otherwise higher amount of interest will have to be paid.</a:t>
            </a:r>
          </a:p>
          <a:p>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219200"/>
          </a:xfrm>
        </p:spPr>
        <p:txBody>
          <a:bodyPr>
            <a:noAutofit/>
          </a:bodyPr>
          <a:lstStyle/>
          <a:p>
            <a:r>
              <a:rPr lang="en-US" sz="3200" dirty="0" smtClean="0"/>
              <a:t>SOME TECHNICAL TERMS CONNECTED WITH TRACTORS </a:t>
            </a:r>
            <a:br>
              <a:rPr lang="en-US" sz="3200" dirty="0" smtClean="0"/>
            </a:br>
            <a:endParaRPr lang="en-US" sz="3200" dirty="0"/>
          </a:p>
        </p:txBody>
      </p:sp>
      <p:sp>
        <p:nvSpPr>
          <p:cNvPr id="3" name="Content Placeholder 2"/>
          <p:cNvSpPr>
            <a:spLocks noGrp="1"/>
          </p:cNvSpPr>
          <p:nvPr>
            <p:ph idx="1"/>
          </p:nvPr>
        </p:nvSpPr>
        <p:spPr>
          <a:xfrm>
            <a:off x="0" y="1219200"/>
            <a:ext cx="9144000" cy="5638800"/>
          </a:xfrm>
        </p:spPr>
        <p:txBody>
          <a:bodyPr>
            <a:normAutofit fontScale="70000" lnSpcReduction="20000"/>
          </a:bodyPr>
          <a:lstStyle/>
          <a:p>
            <a:r>
              <a:rPr lang="en-US" dirty="0" smtClean="0"/>
              <a:t>Wheelbase: </a:t>
            </a:r>
          </a:p>
          <a:p>
            <a:r>
              <a:rPr lang="en-US" dirty="0" smtClean="0"/>
              <a:t>Wheel base is the horizontal distance between the front and rear wheels of a tractor, measured at the ground contact. </a:t>
            </a:r>
          </a:p>
          <a:p>
            <a:r>
              <a:rPr lang="en-US" dirty="0" smtClean="0"/>
              <a:t>Ground clearance:</a:t>
            </a:r>
          </a:p>
          <a:p>
            <a:r>
              <a:rPr lang="en-US" dirty="0" smtClean="0"/>
              <a:t> It is the height of the lowest point of die tractor from the ground surface, the tractor being loaded to its maximum permissible weight.</a:t>
            </a:r>
          </a:p>
          <a:p>
            <a:r>
              <a:rPr lang="en-US" dirty="0" smtClean="0"/>
              <a:t> Track: </a:t>
            </a:r>
          </a:p>
          <a:p>
            <a:r>
              <a:rPr lang="en-US" dirty="0" smtClean="0"/>
              <a:t>Track is the distance between the two wheels of the tractor on the same axle, measured at the point of ground contact. </a:t>
            </a:r>
          </a:p>
          <a:p>
            <a:r>
              <a:rPr lang="en-US" dirty="0" smtClean="0"/>
              <a:t>Turning space: </a:t>
            </a:r>
          </a:p>
          <a:p>
            <a:r>
              <a:rPr lang="en-US" dirty="0" smtClean="0"/>
              <a:t>It is the diameter of the smallest circle, described by the outermost point of the tractor, while moving at a speed, not exceeding 2 km/hr with the steering wheels in full lock.</a:t>
            </a:r>
          </a:p>
          <a:p>
            <a:r>
              <a:rPr lang="en-US" dirty="0" smtClean="0"/>
              <a:t> Cage wheel:</a:t>
            </a:r>
          </a:p>
          <a:p>
            <a:r>
              <a:rPr lang="en-US" dirty="0" smtClean="0"/>
              <a:t> It is a wheel or an attachment to a wheel with spaced cross bars for improving the traction of the tractor in a wet field. It is generally used in paddy fields.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dirty="0" smtClean="0"/>
              <a:t>Introduction</a:t>
            </a:r>
            <a:endParaRPr lang="en-IN" dirty="0"/>
          </a:p>
        </p:txBody>
      </p:sp>
      <p:sp>
        <p:nvSpPr>
          <p:cNvPr id="3" name="Content Placeholder 2"/>
          <p:cNvSpPr>
            <a:spLocks noGrp="1"/>
          </p:cNvSpPr>
          <p:nvPr>
            <p:ph sz="quarter" idx="4294967295"/>
          </p:nvPr>
        </p:nvSpPr>
        <p:spPr>
          <a:xfrm>
            <a:off x="1219200" y="1905000"/>
            <a:ext cx="6400800" cy="3474720"/>
          </a:xfrm>
          <a:prstGeom prst="rect">
            <a:avLst/>
          </a:prstGeom>
        </p:spPr>
        <p:txBody>
          <a:bodyPr>
            <a:normAutofit lnSpcReduction="10000"/>
          </a:bodyPr>
          <a:lstStyle/>
          <a:p>
            <a:pPr>
              <a:buFont typeface="Arial" pitchFamily="34" charset="0"/>
              <a:buChar char="•"/>
            </a:pPr>
            <a:r>
              <a:rPr lang="en-IN" dirty="0" smtClean="0"/>
              <a:t>Features of tyre </a:t>
            </a:r>
          </a:p>
          <a:p>
            <a:pPr>
              <a:buFont typeface="Arial" pitchFamily="34" charset="0"/>
              <a:buChar char="•"/>
            </a:pPr>
            <a:r>
              <a:rPr lang="en-IN" dirty="0" smtClean="0"/>
              <a:t>Features of </a:t>
            </a:r>
            <a:r>
              <a:rPr lang="en-IN" dirty="0"/>
              <a:t>w</a:t>
            </a:r>
            <a:r>
              <a:rPr lang="en-IN" dirty="0" smtClean="0"/>
              <a:t>heel</a:t>
            </a:r>
          </a:p>
          <a:p>
            <a:pPr>
              <a:buFont typeface="Arial" pitchFamily="34" charset="0"/>
              <a:buChar char="•"/>
            </a:pPr>
            <a:r>
              <a:rPr lang="en-IN" dirty="0" smtClean="0"/>
              <a:t>Features </a:t>
            </a:r>
            <a:r>
              <a:rPr lang="en-IN" dirty="0"/>
              <a:t>w</a:t>
            </a:r>
            <a:r>
              <a:rPr lang="en-IN" dirty="0" smtClean="0"/>
              <a:t>heel base/ wheel track</a:t>
            </a:r>
          </a:p>
          <a:p>
            <a:pPr>
              <a:buFont typeface="Arial" pitchFamily="34" charset="0"/>
              <a:buChar char="•"/>
            </a:pPr>
            <a:r>
              <a:rPr lang="en-IN" dirty="0" smtClean="0"/>
              <a:t>Specification of wheel and tyre</a:t>
            </a:r>
          </a:p>
          <a:p>
            <a:pPr>
              <a:buFont typeface="Arial" pitchFamily="34" charset="0"/>
              <a:buChar char="•"/>
            </a:pPr>
            <a:r>
              <a:rPr lang="en-IN" dirty="0" smtClean="0"/>
              <a:t>Tread design</a:t>
            </a:r>
          </a:p>
          <a:p>
            <a:pPr>
              <a:buFont typeface="Arial" pitchFamily="34" charset="0"/>
              <a:buChar char="•"/>
            </a:pPr>
            <a:r>
              <a:rPr lang="en-IN" dirty="0"/>
              <a:t>D</a:t>
            </a:r>
            <a:r>
              <a:rPr lang="en-IN" dirty="0" smtClean="0"/>
              <a:t>ifferential lock</a:t>
            </a:r>
            <a:endParaRPr lang="en-IN" dirty="0"/>
          </a:p>
        </p:txBody>
      </p:sp>
    </p:spTree>
    <p:extLst>
      <p:ext uri="{BB962C8B-B14F-4D97-AF65-F5344CB8AC3E}">
        <p14:creationId xmlns="" xmlns:p14="http://schemas.microsoft.com/office/powerpoint/2010/main" val="27514316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600200"/>
          </a:xfrm>
        </p:spPr>
        <p:txBody>
          <a:bodyPr/>
          <a:lstStyle/>
          <a:p>
            <a:r>
              <a:rPr lang="en-US" dirty="0" smtClean="0"/>
              <a:t>TRACTOR CHASSIS</a:t>
            </a:r>
            <a:endParaRPr lang="en-US" dirty="0"/>
          </a:p>
        </p:txBody>
      </p:sp>
      <p:sp>
        <p:nvSpPr>
          <p:cNvPr id="3" name="Subtitle 2"/>
          <p:cNvSpPr>
            <a:spLocks noGrp="1"/>
          </p:cNvSpPr>
          <p:nvPr>
            <p:ph type="subTitle" idx="1"/>
          </p:nvPr>
        </p:nvSpPr>
        <p:spPr>
          <a:xfrm>
            <a:off x="990600" y="2286000"/>
            <a:ext cx="6858000" cy="4343400"/>
          </a:xfrm>
        </p:spPr>
        <p:txBody>
          <a:bodyPr/>
          <a:lstStyle/>
          <a:p>
            <a:pPr algn="l"/>
            <a:r>
              <a:rPr lang="en-US" dirty="0" smtClean="0"/>
              <a:t>*</a:t>
            </a:r>
            <a:r>
              <a:rPr lang="en-US" dirty="0" smtClean="0">
                <a:solidFill>
                  <a:schemeClr val="tx1"/>
                </a:solidFill>
              </a:rPr>
              <a:t>INTRODUCTION</a:t>
            </a:r>
          </a:p>
          <a:p>
            <a:pPr algn="l"/>
            <a:r>
              <a:rPr lang="en-US" dirty="0" smtClean="0">
                <a:solidFill>
                  <a:schemeClr val="tx1"/>
                </a:solidFill>
              </a:rPr>
              <a:t>*TRACTOR CHASSIS</a:t>
            </a:r>
          </a:p>
          <a:p>
            <a:pPr algn="l"/>
            <a:r>
              <a:rPr lang="en-US" dirty="0" smtClean="0">
                <a:solidFill>
                  <a:schemeClr val="tx1"/>
                </a:solidFill>
              </a:rPr>
              <a:t>*HYDRAULIC SYSTEM</a:t>
            </a:r>
          </a:p>
          <a:p>
            <a:pPr algn="l"/>
            <a:r>
              <a:rPr lang="en-US" dirty="0" smtClean="0">
                <a:solidFill>
                  <a:schemeClr val="tx1"/>
                </a:solidFill>
              </a:rPr>
              <a:t>*BRAKINK SYSTEM</a:t>
            </a:r>
          </a:p>
          <a:p>
            <a:pPr algn="l"/>
            <a:r>
              <a:rPr lang="en-US" dirty="0" smtClean="0">
                <a:solidFill>
                  <a:schemeClr val="tx1"/>
                </a:solidFill>
              </a:rPr>
              <a:t>*SUSPENSION SYSTEM</a:t>
            </a:r>
          </a:p>
          <a:p>
            <a:pPr algn="l"/>
            <a:r>
              <a:rPr lang="en-US" dirty="0" smtClean="0">
                <a:solidFill>
                  <a:schemeClr val="tx1"/>
                </a:solidFill>
              </a:rPr>
              <a:t>*MAINTAINANCE OF TRACTOR</a:t>
            </a: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
              <a:buNone/>
            </a:pPr>
            <a:r>
              <a:rPr lang="en-US" dirty="0" smtClean="0"/>
              <a:t>	A</a:t>
            </a:r>
            <a:r>
              <a:rPr lang="en-US" dirty="0"/>
              <a:t> </a:t>
            </a:r>
            <a:r>
              <a:rPr lang="en-US" b="1" dirty="0"/>
              <a:t>tractor</a:t>
            </a:r>
            <a:r>
              <a:rPr lang="en-US" dirty="0"/>
              <a:t> is an </a:t>
            </a:r>
            <a:r>
              <a:rPr lang="en-US" dirty="0">
                <a:solidFill>
                  <a:schemeClr val="tx1"/>
                </a:solidFill>
              </a:rPr>
              <a:t>engineering vehicle</a:t>
            </a:r>
            <a:r>
              <a:rPr lang="en-US" dirty="0"/>
              <a:t> specifically designed to deliver at a high </a:t>
            </a:r>
            <a:r>
              <a:rPr lang="en-US" dirty="0" smtClean="0"/>
              <a:t>traction </a:t>
            </a:r>
            <a:r>
              <a:rPr lang="en-US" dirty="0"/>
              <a:t> (or torque) at slow speeds, for the purposes of hauling a trailer or machinery used in agriculture or construction. Most commonly, the term is used to describe a </a:t>
            </a:r>
            <a:r>
              <a:rPr lang="en-US" dirty="0" smtClean="0"/>
              <a:t>farm vehicle </a:t>
            </a:r>
            <a:r>
              <a:rPr lang="en-US" dirty="0"/>
              <a:t>that provides the power and </a:t>
            </a:r>
            <a:r>
              <a:rPr lang="en-US" dirty="0" smtClean="0"/>
              <a:t>traction to</a:t>
            </a:r>
            <a:r>
              <a:rPr lang="en-US" dirty="0"/>
              <a:t> mechanize agricultural tasks, especially (and originally) tillage, but nowadays a great variety of tasks. Agricultural implements may be towed behind or mounted on the tractor, and the tractor may also provide a source of power if the implement is </a:t>
            </a:r>
            <a:r>
              <a:rPr lang="en-US" dirty="0" err="1"/>
              <a:t>mechanised</a:t>
            </a:r>
            <a:r>
              <a:rPr lang="en-US" dirty="0"/>
              <a:t>.</a:t>
            </a:r>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FF0000"/>
                </a:solidFill>
                <a:effectLst/>
                <a:uLnTx/>
                <a:uFillTx/>
                <a:latin typeface="+mj-lt"/>
                <a:ea typeface="+mj-ea"/>
                <a:cs typeface="+mj-cs"/>
              </a:rPr>
              <a:t>TRACTOR CHASSIS</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TRACTOR CHASSIS</a:t>
            </a:r>
            <a:endParaRPr lang="en-US" dirty="0">
              <a:solidFill>
                <a:srgbClr val="FF0000"/>
              </a:solidFill>
            </a:endParaRPr>
          </a:p>
        </p:txBody>
      </p:sp>
      <p:sp>
        <p:nvSpPr>
          <p:cNvPr id="3" name="Content Placeholder 2"/>
          <p:cNvSpPr>
            <a:spLocks noGrp="1"/>
          </p:cNvSpPr>
          <p:nvPr>
            <p:ph idx="1"/>
          </p:nvPr>
        </p:nvSpPr>
        <p:spPr>
          <a:xfrm>
            <a:off x="457200" y="1600200"/>
            <a:ext cx="8305800" cy="4876800"/>
          </a:xfrm>
        </p:spPr>
        <p:txBody>
          <a:bodyPr>
            <a:normAutofit/>
          </a:bodyPr>
          <a:lstStyle/>
          <a:p>
            <a:r>
              <a:rPr lang="en-US" b="1" dirty="0"/>
              <a:t>What is Tractor Chassis</a:t>
            </a:r>
            <a:endParaRPr lang="en-US" dirty="0"/>
          </a:p>
          <a:p>
            <a:r>
              <a:rPr lang="en-US" dirty="0"/>
              <a:t>Definition: </a:t>
            </a:r>
            <a:endParaRPr lang="en-US" dirty="0" smtClean="0"/>
          </a:p>
          <a:p>
            <a:r>
              <a:rPr lang="en-US" dirty="0" smtClean="0"/>
              <a:t>Chassis </a:t>
            </a:r>
            <a:r>
              <a:rPr lang="en-US" dirty="0"/>
              <a:t>is called the base or frame of a tractor. </a:t>
            </a:r>
            <a:r>
              <a:rPr lang="en-US" dirty="0" smtClean="0"/>
              <a:t> </a:t>
            </a:r>
            <a:endParaRPr lang="en-US" dirty="0"/>
          </a:p>
          <a:p>
            <a:r>
              <a:rPr lang="en-US" dirty="0" smtClean="0"/>
              <a:t>Types </a:t>
            </a:r>
            <a:r>
              <a:rPr lang="en-US" dirty="0"/>
              <a:t>of Tractor Chassis Frames </a:t>
            </a:r>
            <a:endParaRPr lang="en-US" dirty="0" smtClean="0"/>
          </a:p>
          <a:p>
            <a:pPr>
              <a:buNone/>
            </a:pPr>
            <a:r>
              <a:rPr lang="en-US" dirty="0" smtClean="0"/>
              <a:t>• </a:t>
            </a:r>
            <a:r>
              <a:rPr lang="en-US" dirty="0" err="1"/>
              <a:t>Chassisless</a:t>
            </a:r>
            <a:r>
              <a:rPr lang="en-US" dirty="0"/>
              <a:t> Tractor </a:t>
            </a:r>
            <a:endParaRPr lang="en-US" dirty="0" smtClean="0"/>
          </a:p>
          <a:p>
            <a:pPr>
              <a:buNone/>
            </a:pPr>
            <a:r>
              <a:rPr lang="en-US" dirty="0" smtClean="0"/>
              <a:t>• </a:t>
            </a:r>
            <a:r>
              <a:rPr lang="en-US" dirty="0"/>
              <a:t>Tractor having Chassis Frame.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914400"/>
          </a:xfrm>
        </p:spPr>
        <p:txBody>
          <a:bodyPr/>
          <a:lstStyle/>
          <a:p>
            <a:r>
              <a:rPr lang="en-US" dirty="0" smtClean="0"/>
              <a:t>HYDRAULIC SYSTEM</a:t>
            </a:r>
            <a:endParaRPr lang="en-US" dirty="0"/>
          </a:p>
        </p:txBody>
      </p:sp>
      <p:sp>
        <p:nvSpPr>
          <p:cNvPr id="3" name="Subtitle 2"/>
          <p:cNvSpPr>
            <a:spLocks noGrp="1"/>
          </p:cNvSpPr>
          <p:nvPr>
            <p:ph type="subTitle" idx="1"/>
          </p:nvPr>
        </p:nvSpPr>
        <p:spPr>
          <a:xfrm>
            <a:off x="381000" y="914400"/>
            <a:ext cx="8534400" cy="5943600"/>
          </a:xfrm>
          <a:solidFill>
            <a:schemeClr val="bg1"/>
          </a:solidFill>
          <a:ln>
            <a:solidFill>
              <a:schemeClr val="tx1"/>
            </a:solidFill>
          </a:ln>
        </p:spPr>
        <p:txBody>
          <a:bodyPr>
            <a:noAutofit/>
          </a:bodyPr>
          <a:lstStyle/>
          <a:p>
            <a:endParaRPr lang="en-US" sz="1050" dirty="0"/>
          </a:p>
          <a:p>
            <a:pPr algn="just"/>
            <a:r>
              <a:rPr lang="en-US" sz="2400" dirty="0">
                <a:solidFill>
                  <a:schemeClr val="tx1"/>
                </a:solidFill>
              </a:rPr>
              <a:t>Principle of hydraulic drive </a:t>
            </a:r>
            <a:r>
              <a:rPr lang="en-US" sz="2400" dirty="0" smtClean="0">
                <a:solidFill>
                  <a:schemeClr val="tx1"/>
                </a:solidFill>
              </a:rPr>
              <a:t>system:</a:t>
            </a:r>
            <a:endParaRPr lang="en-US" sz="2400" dirty="0">
              <a:solidFill>
                <a:schemeClr val="tx1"/>
              </a:solidFill>
            </a:endParaRPr>
          </a:p>
          <a:p>
            <a:pPr algn="just"/>
            <a:r>
              <a:rPr lang="en-US" sz="2400" dirty="0">
                <a:solidFill>
                  <a:schemeClr val="tx1"/>
                </a:solidFill>
              </a:rPr>
              <a:t>Pascal's </a:t>
            </a:r>
            <a:r>
              <a:rPr lang="en-US" sz="2400" dirty="0" smtClean="0">
                <a:solidFill>
                  <a:schemeClr val="tx1"/>
                </a:solidFill>
              </a:rPr>
              <a:t>lawis </a:t>
            </a:r>
            <a:r>
              <a:rPr lang="en-US" sz="2400" dirty="0">
                <a:solidFill>
                  <a:schemeClr val="tx1"/>
                </a:solidFill>
              </a:rPr>
              <a:t>the basis of hydraulic drive systems. As the pressure in the system is the same, the force that the fluid gives to the surroundings is therefore equal to pressure × area. In such a way, a small piston feels a small force and a </a:t>
            </a:r>
            <a:r>
              <a:rPr lang="en-US" sz="2400" dirty="0" smtClean="0">
                <a:solidFill>
                  <a:schemeClr val="tx1"/>
                </a:solidFill>
              </a:rPr>
              <a:t>large piston </a:t>
            </a:r>
            <a:r>
              <a:rPr lang="en-US" sz="2400" dirty="0">
                <a:solidFill>
                  <a:schemeClr val="tx1"/>
                </a:solidFill>
              </a:rPr>
              <a:t>feels a large force.</a:t>
            </a:r>
          </a:p>
          <a:p>
            <a:pPr algn="just"/>
            <a:endParaRPr lang="en-US" sz="2400" dirty="0" smtClean="0">
              <a:solidFill>
                <a:schemeClr val="tx1"/>
              </a:solidFill>
            </a:endParaRPr>
          </a:p>
          <a:p>
            <a:pPr algn="just"/>
            <a:r>
              <a:rPr lang="en-US" sz="2400" dirty="0" smtClean="0">
                <a:solidFill>
                  <a:schemeClr val="tx1"/>
                </a:solidFill>
              </a:rPr>
              <a:t>The </a:t>
            </a:r>
            <a:r>
              <a:rPr lang="en-US" sz="2400" dirty="0">
                <a:solidFill>
                  <a:schemeClr val="tx1"/>
                </a:solidFill>
              </a:rPr>
              <a:t>same principle applies for a hydraulic pump with a small swept volume that asks for a small torque, combined with a hydraulic motor with a large swept volume that gives a large torque. In such a way a transmission with a certain ratio can be built.</a:t>
            </a:r>
          </a:p>
          <a:p>
            <a:pPr algn="just"/>
            <a:endParaRPr lang="en-US" sz="2400" dirty="0" smtClean="0">
              <a:solidFill>
                <a:schemeClr val="tx1"/>
              </a:solidFill>
            </a:endParaRPr>
          </a:p>
          <a:p>
            <a:pPr algn="just"/>
            <a:r>
              <a:rPr lang="en-US" sz="2400" dirty="0" smtClean="0">
                <a:solidFill>
                  <a:schemeClr val="tx1"/>
                </a:solidFill>
              </a:rPr>
              <a:t>Most </a:t>
            </a:r>
            <a:r>
              <a:rPr lang="en-US" sz="2400" dirty="0">
                <a:solidFill>
                  <a:schemeClr val="tx1"/>
                </a:solidFill>
              </a:rPr>
              <a:t>hydraulic drive systems make use of hydraulic cylinders. Here the same principle is used — a small torque can be transmitted into a large force</a:t>
            </a:r>
            <a:r>
              <a:rPr lang="en-US" sz="2400" dirty="0" smtClean="0">
                <a:solidFill>
                  <a:schemeClr val="tx1"/>
                </a:solidFill>
              </a:rPr>
              <a:t>.</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Image result for hydraulic system of tractor with neat sket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 result for hydraulic system of tractor with neat sket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Image result for hydraulic system of tractor with neat sket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p:cNvPicPr>
            <a:picLocks noChangeAspect="1" noChangeArrowheads="1"/>
          </p:cNvPicPr>
          <p:nvPr/>
        </p:nvPicPr>
        <p:blipFill>
          <a:blip r:embed="rId2"/>
          <a:srcRect/>
          <a:stretch>
            <a:fillRect/>
          </a:stretch>
        </p:blipFill>
        <p:spPr bwMode="auto">
          <a:xfrm>
            <a:off x="457200" y="457200"/>
            <a:ext cx="7239000" cy="5422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BRAKING SYSTEM</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r>
              <a:rPr lang="en-US" dirty="0"/>
              <a:t>That's why </a:t>
            </a:r>
            <a:r>
              <a:rPr lang="en-US" b="1" dirty="0"/>
              <a:t>brakes</a:t>
            </a:r>
            <a:r>
              <a:rPr lang="en-US" dirty="0"/>
              <a:t> use hydraulics: a </a:t>
            </a:r>
            <a:r>
              <a:rPr lang="en-US" b="1" dirty="0"/>
              <a:t>system</a:t>
            </a:r>
            <a:r>
              <a:rPr lang="en-US" dirty="0"/>
              <a:t> of fluid-filled pipes that </a:t>
            </a:r>
            <a:r>
              <a:rPr lang="en-US" b="1" dirty="0"/>
              <a:t>can</a:t>
            </a:r>
            <a:r>
              <a:rPr lang="en-US" dirty="0"/>
              <a:t> multiply force and transmit it easily from one place to another. When you press on the </a:t>
            </a:r>
            <a:r>
              <a:rPr lang="en-US" b="1" dirty="0" err="1"/>
              <a:t>brake</a:t>
            </a:r>
            <a:r>
              <a:rPr lang="en-US" dirty="0" err="1"/>
              <a:t>pedal</a:t>
            </a:r>
            <a:r>
              <a:rPr lang="en-US" dirty="0"/>
              <a:t>, your foot moves a lever that forces a piston into a long, narrow cylinder filled with hydraulic fluid.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MEACHINICAL BRAKE STSTEM</a:t>
            </a:r>
            <a:endParaRPr lang="en-US" dirty="0"/>
          </a:p>
        </p:txBody>
      </p:sp>
      <p:sp>
        <p:nvSpPr>
          <p:cNvPr id="3" name="Rectangle 2"/>
          <p:cNvSpPr/>
          <p:nvPr/>
        </p:nvSpPr>
        <p:spPr>
          <a:xfrm>
            <a:off x="1295400" y="1143000"/>
            <a:ext cx="6096000" cy="1200329"/>
          </a:xfrm>
          <a:prstGeom prst="rect">
            <a:avLst/>
          </a:prstGeom>
        </p:spPr>
        <p:txBody>
          <a:bodyPr wrap="square">
            <a:spAutoFit/>
          </a:bodyPr>
          <a:lstStyle/>
          <a:p>
            <a:r>
              <a:rPr lang="en-US" dirty="0"/>
              <a:t> </a:t>
            </a:r>
            <a:r>
              <a:rPr lang="en-US" b="1" dirty="0"/>
              <a:t>brake</a:t>
            </a:r>
            <a:r>
              <a:rPr lang="en-US" dirty="0"/>
              <a:t> is a </a:t>
            </a:r>
            <a:r>
              <a:rPr lang="en-US" b="1" dirty="0"/>
              <a:t>mechanical</a:t>
            </a:r>
            <a:r>
              <a:rPr lang="en-US" dirty="0"/>
              <a:t> device that inhibits motion by absorbing energy from a moving system. It is used for slowing or stopping a moving vehicle, wheel, axle, or to prevent its motion, most often accomplished by means of friction.</a:t>
            </a:r>
          </a:p>
        </p:txBody>
      </p:sp>
      <p:pic>
        <p:nvPicPr>
          <p:cNvPr id="21506" name="Picture 2"/>
          <p:cNvPicPr>
            <a:picLocks noChangeAspect="1" noChangeArrowheads="1"/>
          </p:cNvPicPr>
          <p:nvPr/>
        </p:nvPicPr>
        <p:blipFill>
          <a:blip r:embed="rId2"/>
          <a:srcRect/>
          <a:stretch>
            <a:fillRect/>
          </a:stretch>
        </p:blipFill>
        <p:spPr bwMode="auto">
          <a:xfrm>
            <a:off x="1447800" y="2438400"/>
            <a:ext cx="6414796"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86400"/>
            <a:ext cx="8229600" cy="1173162"/>
          </a:xfrm>
        </p:spPr>
        <p:txBody>
          <a:bodyPr>
            <a:noAutofit/>
          </a:bodyPr>
          <a:lstStyle/>
          <a:p>
            <a:r>
              <a:rPr lang="en-US" sz="2400" dirty="0" smtClean="0">
                <a:ea typeface="Calibri"/>
                <a:cs typeface="Mangal"/>
              </a:rPr>
              <a:t/>
            </a:r>
            <a:br>
              <a:rPr lang="en-US" sz="2400" dirty="0" smtClean="0">
                <a:ea typeface="Calibri"/>
                <a:cs typeface="Mangal"/>
              </a:rPr>
            </a:br>
            <a:r>
              <a:rPr lang="en-US" sz="2400" dirty="0" smtClean="0">
                <a:ea typeface="Calibri"/>
                <a:cs typeface="Mangal"/>
              </a:rPr>
              <a:t/>
            </a:r>
            <a:br>
              <a:rPr lang="en-US" sz="2400" dirty="0" smtClean="0">
                <a:ea typeface="Calibri"/>
                <a:cs typeface="Mangal"/>
              </a:rPr>
            </a:br>
            <a:r>
              <a:rPr lang="en-US" sz="2400" dirty="0" smtClean="0">
                <a:ea typeface="Calibri"/>
                <a:cs typeface="Mangal"/>
              </a:rPr>
              <a:t/>
            </a:r>
            <a:br>
              <a:rPr lang="en-US" sz="2400" dirty="0" smtClean="0">
                <a:ea typeface="Calibri"/>
                <a:cs typeface="Mangal"/>
              </a:rPr>
            </a:br>
            <a:endParaRPr lang="en-US" sz="2400" dirty="0"/>
          </a:p>
        </p:txBody>
      </p:sp>
      <p:sp>
        <p:nvSpPr>
          <p:cNvPr id="10242" name="AutoShape 2" descr="Image result for trac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Image result for trac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Image result for tract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7" name="Picture 7" descr="C:\Users\auto\Desktop\tractor images\download.jpg"/>
          <p:cNvPicPr>
            <a:picLocks noChangeAspect="1" noChangeArrowheads="1"/>
          </p:cNvPicPr>
          <p:nvPr/>
        </p:nvPicPr>
        <p:blipFill>
          <a:blip r:embed="rId2"/>
          <a:srcRect/>
          <a:stretch>
            <a:fillRect/>
          </a:stretch>
        </p:blipFill>
        <p:spPr bwMode="auto">
          <a:xfrm>
            <a:off x="1752600" y="3200400"/>
            <a:ext cx="6705600" cy="3048000"/>
          </a:xfrm>
          <a:prstGeom prst="rect">
            <a:avLst/>
          </a:prstGeom>
          <a:noFill/>
        </p:spPr>
      </p:pic>
      <p:sp>
        <p:nvSpPr>
          <p:cNvPr id="7" name="Title 1"/>
          <p:cNvSpPr txBox="1">
            <a:spLocks/>
          </p:cNvSpPr>
          <p:nvPr/>
        </p:nvSpPr>
        <p:spPr>
          <a:xfrm>
            <a:off x="457200" y="274638"/>
            <a:ext cx="8229600" cy="1858962"/>
          </a:xfrm>
          <a:prstGeom prst="rect">
            <a:avLst/>
          </a:prstGeom>
        </p:spPr>
        <p:txBody>
          <a:bodyPr vert="horz" lIns="91440" tIns="45720" rIns="91440" bIns="45720" rtlCol="0" anchor="ctr">
            <a:noAutofit/>
          </a:bodyPr>
          <a:lstStyle/>
          <a:p>
            <a:pPr algn="ctr"/>
            <a:r>
              <a:rPr kumimoji="0" lang="en-US" sz="2400" b="0" i="0" u="none" strike="noStrike" kern="1200" cap="none" spc="0" normalizeH="0" baseline="0" noProof="0" dirty="0" smtClean="0">
                <a:ln>
                  <a:noFill/>
                </a:ln>
                <a:solidFill>
                  <a:schemeClr val="tx1"/>
                </a:solidFill>
                <a:effectLst/>
                <a:uLnTx/>
                <a:uFillTx/>
                <a:latin typeface="+mj-lt"/>
                <a:ea typeface="Calibri"/>
                <a:cs typeface="Mangal"/>
              </a:rPr>
              <a:t/>
            </a:r>
            <a:br>
              <a:rPr kumimoji="0" lang="en-US" sz="2400" b="0" i="0" u="none" strike="noStrike" kern="1200" cap="none" spc="0" normalizeH="0" baseline="0" noProof="0" dirty="0" smtClean="0">
                <a:ln>
                  <a:noFill/>
                </a:ln>
                <a:solidFill>
                  <a:schemeClr val="tx1"/>
                </a:solidFill>
                <a:effectLst/>
                <a:uLnTx/>
                <a:uFillTx/>
                <a:latin typeface="+mj-lt"/>
                <a:ea typeface="Calibri"/>
                <a:cs typeface="Mangal"/>
              </a:rPr>
            </a:br>
            <a:r>
              <a:rPr kumimoji="0" lang="en-US" sz="2400" b="0" i="0" u="none" strike="noStrike" kern="1200" cap="none" spc="0" normalizeH="0" baseline="0" noProof="0" dirty="0" smtClean="0">
                <a:ln>
                  <a:noFill/>
                </a:ln>
                <a:solidFill>
                  <a:schemeClr val="tx1"/>
                </a:solidFill>
                <a:effectLst/>
                <a:uLnTx/>
                <a:uFillTx/>
                <a:latin typeface="+mj-lt"/>
                <a:ea typeface="Calibri"/>
                <a:cs typeface="Mangal"/>
              </a:rPr>
              <a:t/>
            </a:r>
            <a:br>
              <a:rPr kumimoji="0" lang="en-US" sz="2400" b="0" i="0" u="none" strike="noStrike" kern="1200" cap="none" spc="0" normalizeH="0" baseline="0" noProof="0" dirty="0" smtClean="0">
                <a:ln>
                  <a:noFill/>
                </a:ln>
                <a:solidFill>
                  <a:schemeClr val="tx1"/>
                </a:solidFill>
                <a:effectLst/>
                <a:uLnTx/>
                <a:uFillTx/>
                <a:latin typeface="+mj-lt"/>
                <a:ea typeface="Calibri"/>
                <a:cs typeface="Mangal"/>
              </a:rPr>
            </a:br>
            <a:r>
              <a:rPr lang="en-US" sz="4000" b="1" dirty="0" smtClean="0"/>
              <a:t>TRACTOR AND SPECIAL PURPOSE VEHICLES</a:t>
            </a:r>
            <a:endParaRPr lang="en-IN"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SUSPENSION SYSTEM</a:t>
            </a:r>
            <a:endParaRPr lang="en-US" dirty="0">
              <a:solidFill>
                <a:schemeClr val="accent6">
                  <a:lumMod val="75000"/>
                </a:schemeClr>
              </a:solidFill>
            </a:endParaRPr>
          </a:p>
        </p:txBody>
      </p:sp>
      <p:sp>
        <p:nvSpPr>
          <p:cNvPr id="3" name="Rectangle 2"/>
          <p:cNvSpPr/>
          <p:nvPr/>
        </p:nvSpPr>
        <p:spPr>
          <a:xfrm>
            <a:off x="1219200" y="1447800"/>
            <a:ext cx="7086600" cy="3539430"/>
          </a:xfrm>
          <a:prstGeom prst="rect">
            <a:avLst/>
          </a:prstGeom>
        </p:spPr>
        <p:txBody>
          <a:bodyPr wrap="square">
            <a:spAutoFit/>
          </a:bodyPr>
          <a:lstStyle/>
          <a:p>
            <a:pPr algn="just"/>
            <a:r>
              <a:rPr lang="en-US" sz="3200" b="1" dirty="0"/>
              <a:t>Suspension</a:t>
            </a:r>
            <a:r>
              <a:rPr lang="en-US" sz="3200" dirty="0"/>
              <a:t> is the </a:t>
            </a:r>
            <a:r>
              <a:rPr lang="en-US" sz="3200" b="1" dirty="0"/>
              <a:t>system</a:t>
            </a:r>
            <a:r>
              <a:rPr lang="en-US" sz="3200" dirty="0"/>
              <a:t> of tires, tire air, springs, shock absorbers and linkages that connects a </a:t>
            </a:r>
            <a:r>
              <a:rPr lang="en-US" sz="3200" b="1" dirty="0" smtClean="0"/>
              <a:t>vehicle </a:t>
            </a:r>
            <a:r>
              <a:rPr lang="en-US" sz="3200" dirty="0" smtClean="0"/>
              <a:t>to </a:t>
            </a:r>
            <a:r>
              <a:rPr lang="en-US" sz="3200" dirty="0"/>
              <a:t>its wheels and allows relative motion between the two. </a:t>
            </a:r>
            <a:endParaRPr lang="en-US" sz="3200" dirty="0" smtClean="0"/>
          </a:p>
          <a:p>
            <a:pPr algn="just"/>
            <a:r>
              <a:rPr lang="en-US" sz="3200" dirty="0" smtClean="0"/>
              <a:t>The </a:t>
            </a:r>
            <a:r>
              <a:rPr lang="en-US" sz="3200" dirty="0"/>
              <a:t>design of front and rear </a:t>
            </a:r>
            <a:r>
              <a:rPr lang="en-US" sz="3200" b="1" dirty="0"/>
              <a:t>suspension</a:t>
            </a:r>
            <a:r>
              <a:rPr lang="en-US" sz="3200" dirty="0"/>
              <a:t> of </a:t>
            </a:r>
            <a:r>
              <a:rPr lang="en-US" sz="3200" dirty="0" smtClean="0"/>
              <a:t>a </a:t>
            </a:r>
            <a:r>
              <a:rPr lang="en-US" sz="3200" b="1" dirty="0" smtClean="0"/>
              <a:t>tractor</a:t>
            </a:r>
            <a:r>
              <a:rPr lang="en-US" sz="3200" dirty="0"/>
              <a:t> may be different.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rakeshpc\Desktop\0283c46758d82eb637f283204f72ca34.png"/>
          <p:cNvPicPr>
            <a:picLocks noChangeAspect="1" noChangeArrowheads="1"/>
          </p:cNvPicPr>
          <p:nvPr/>
        </p:nvPicPr>
        <p:blipFill>
          <a:blip r:embed="rId2"/>
          <a:srcRect/>
          <a:stretch>
            <a:fillRect/>
          </a:stretch>
        </p:blipFill>
        <p:spPr bwMode="auto">
          <a:xfrm>
            <a:off x="381000" y="990600"/>
            <a:ext cx="7510121" cy="435587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MAINTENCE OF TRACTOR</a:t>
            </a:r>
            <a:endParaRPr lang="en-US" dirty="0"/>
          </a:p>
        </p:txBody>
      </p:sp>
      <p:sp>
        <p:nvSpPr>
          <p:cNvPr id="3" name="Content Placeholder 2"/>
          <p:cNvSpPr>
            <a:spLocks noGrp="1"/>
          </p:cNvSpPr>
          <p:nvPr>
            <p:ph idx="1"/>
          </p:nvPr>
        </p:nvSpPr>
        <p:spPr>
          <a:xfrm>
            <a:off x="457200" y="1219200"/>
            <a:ext cx="8382000" cy="5486400"/>
          </a:xfrm>
          <a:solidFill>
            <a:schemeClr val="bg1">
              <a:lumMod val="95000"/>
            </a:schemeClr>
          </a:solidFill>
        </p:spPr>
        <p:txBody>
          <a:bodyPr>
            <a:normAutofit fontScale="85000" lnSpcReduction="20000"/>
          </a:bodyPr>
          <a:lstStyle/>
          <a:p>
            <a:pPr algn="just"/>
            <a:r>
              <a:rPr lang="en-US" dirty="0"/>
              <a:t>1. FMP 211 Farm Power and Machinery (1+1)</a:t>
            </a:r>
          </a:p>
          <a:p>
            <a:pPr algn="just"/>
            <a:r>
              <a:rPr lang="en-US" dirty="0"/>
              <a:t>2. MAINTENANCE OF TRACTOR</a:t>
            </a:r>
          </a:p>
          <a:p>
            <a:pPr algn="just"/>
            <a:r>
              <a:rPr lang="en-US" dirty="0" smtClean="0"/>
              <a:t>3.</a:t>
            </a:r>
            <a:r>
              <a:rPr lang="en-US" dirty="0"/>
              <a:t> Study your owner’s manual</a:t>
            </a:r>
          </a:p>
          <a:p>
            <a:pPr algn="just"/>
            <a:r>
              <a:rPr lang="en-US" dirty="0"/>
              <a:t>4. </a:t>
            </a:r>
            <a:r>
              <a:rPr lang="en-US" dirty="0" smtClean="0"/>
              <a:t>The </a:t>
            </a:r>
            <a:r>
              <a:rPr lang="en-US" dirty="0"/>
              <a:t>manufacturer has specific instructions for basic care of your tractor, and they have the expertise to give you the best advice on how to do it. </a:t>
            </a:r>
            <a:r>
              <a:rPr lang="en-US" dirty="0" smtClean="0"/>
              <a:t>This </a:t>
            </a:r>
            <a:r>
              <a:rPr lang="en-US" dirty="0"/>
              <a:t>will tell you the intervals for routine maintenance, including chassis lubrication, engine, transmission, and hydraulic oil change, filter changes, and other maintenance items.</a:t>
            </a:r>
          </a:p>
          <a:p>
            <a:pPr algn="just"/>
            <a:r>
              <a:rPr lang="en-US" dirty="0"/>
              <a:t>5. Obtain tools</a:t>
            </a:r>
          </a:p>
          <a:p>
            <a:pPr algn="just"/>
            <a:r>
              <a:rPr lang="en-US" dirty="0"/>
              <a:t>6. </a:t>
            </a:r>
            <a:r>
              <a:rPr lang="en-US" dirty="0" smtClean="0"/>
              <a:t>Tractor </a:t>
            </a:r>
            <a:r>
              <a:rPr lang="en-US" dirty="0"/>
              <a:t>maintenance requires numerous wrenches </a:t>
            </a:r>
            <a:r>
              <a:rPr lang="en-US" dirty="0" smtClean="0"/>
              <a:t>an </a:t>
            </a:r>
            <a:r>
              <a:rPr lang="en-US" dirty="0"/>
              <a:t>other tools in larger sizes than for automobile maintenance, so plan to buy or borrow the tools you need.</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228600"/>
          </a:xfrm>
        </p:spPr>
        <p:txBody>
          <a:bodyPr>
            <a:normAutofit fontScale="90000"/>
          </a:bodyPr>
          <a:lstStyle/>
          <a:p>
            <a:endParaRPr lang="en-IN" dirty="0"/>
          </a:p>
        </p:txBody>
      </p:sp>
      <p:sp>
        <p:nvSpPr>
          <p:cNvPr id="3" name="Content Placeholder 2"/>
          <p:cNvSpPr>
            <a:spLocks noGrp="1"/>
          </p:cNvSpPr>
          <p:nvPr>
            <p:ph idx="1"/>
          </p:nvPr>
        </p:nvSpPr>
        <p:spPr>
          <a:xfrm>
            <a:off x="457200" y="533400"/>
            <a:ext cx="8229600" cy="6324600"/>
          </a:xfrm>
        </p:spPr>
        <p:txBody>
          <a:bodyPr>
            <a:normAutofit fontScale="85000" lnSpcReduction="20000"/>
          </a:bodyPr>
          <a:lstStyle/>
          <a:p>
            <a:pPr algn="just">
              <a:buNone/>
            </a:pPr>
            <a:r>
              <a:rPr lang="en-US" dirty="0" smtClean="0"/>
              <a:t>7. Protect the tractor from the elements</a:t>
            </a:r>
          </a:p>
          <a:p>
            <a:pPr algn="just">
              <a:buNone/>
            </a:pPr>
            <a:r>
              <a:rPr lang="en-US" dirty="0" smtClean="0"/>
              <a:t>8. Check fluids regularly</a:t>
            </a:r>
          </a:p>
          <a:p>
            <a:pPr algn="just">
              <a:buNone/>
            </a:pPr>
            <a:r>
              <a:rPr lang="en-US" dirty="0" smtClean="0"/>
              <a:t>9. Check tire inflation</a:t>
            </a:r>
          </a:p>
          <a:p>
            <a:pPr algn="just">
              <a:buNone/>
            </a:pPr>
            <a:r>
              <a:rPr lang="en-US" dirty="0" smtClean="0"/>
              <a:t>10.If </a:t>
            </a:r>
            <a:r>
              <a:rPr lang="en-US" dirty="0" smtClean="0"/>
              <a:t>tires run with excessively low tire pressure, tread wear increases dramatically. Adjust air pressure for the type of work planned for the day ahead.  If road travel is expected, add a few pounds of pressure to each tire. If tillage is expected, reduce pressure by a few pounds.</a:t>
            </a:r>
          </a:p>
          <a:p>
            <a:pPr algn="just">
              <a:buNone/>
            </a:pPr>
            <a:r>
              <a:rPr lang="en-US" dirty="0" smtClean="0"/>
              <a:t>11. Keep an eye on belts and hoses</a:t>
            </a:r>
          </a:p>
          <a:p>
            <a:pPr algn="just">
              <a:buNone/>
            </a:pPr>
            <a:r>
              <a:rPr lang="en-US" dirty="0" smtClean="0"/>
              <a:t>12. Keep the brake linkages lubricated, and make sure the brakes are adjusted equally</a:t>
            </a:r>
          </a:p>
          <a:p>
            <a:pPr algn="just">
              <a:buNone/>
            </a:pPr>
            <a:r>
              <a:rPr lang="en-US" dirty="0" smtClean="0"/>
              <a:t>13. Watch the gauges</a:t>
            </a:r>
          </a:p>
          <a:p>
            <a:pPr algn="just">
              <a:buNone/>
            </a:pPr>
            <a:r>
              <a:rPr lang="en-US" dirty="0" smtClean="0"/>
              <a:t>14. Keep an eye on the temperature, oil pressure, and tachometer.  The temperature gauge should be marked with a normal operating range, but any time the indicator says the temperature is over 220 °F (104 °C), the engine is running hot. </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44000" cy="5262979"/>
          </a:xfrm>
          <a:prstGeom prst="rect">
            <a:avLst/>
          </a:prstGeom>
        </p:spPr>
        <p:txBody>
          <a:bodyPr wrap="square">
            <a:spAutoFit/>
          </a:bodyPr>
          <a:lstStyle/>
          <a:p>
            <a:pPr algn="just"/>
            <a:r>
              <a:rPr lang="en-US" sz="2800" dirty="0"/>
              <a:t>15. Check the filters regularly</a:t>
            </a:r>
          </a:p>
          <a:p>
            <a:pPr algn="just"/>
            <a:r>
              <a:rPr lang="en-US" sz="2800" dirty="0"/>
              <a:t>16. </a:t>
            </a:r>
            <a:r>
              <a:rPr lang="en-US" sz="2800" dirty="0" smtClean="0"/>
              <a:t> Check the air filter often. Tractors are often operated in very dusty conditions, and in some cases, the filters must be cleaned daily or weekly. Clean the air filter with a shop vacuum or with compressed air, never by washing it. Replace the air filter when it cannot be cleaned satisfactorily, or if the filter is damaged.</a:t>
            </a:r>
          </a:p>
          <a:p>
            <a:pPr algn="just"/>
            <a:r>
              <a:rPr lang="en-US" sz="2800" dirty="0" smtClean="0"/>
              <a:t>17. Check the radiator screen</a:t>
            </a:r>
          </a:p>
          <a:p>
            <a:pPr algn="just"/>
            <a:r>
              <a:rPr lang="en-US" sz="2800" dirty="0" smtClean="0"/>
              <a:t>18.</a:t>
            </a:r>
            <a:r>
              <a:rPr lang="en-US" sz="2800" dirty="0"/>
              <a:t> </a:t>
            </a:r>
            <a:r>
              <a:rPr lang="en-US" sz="2800" dirty="0" smtClean="0"/>
              <a:t>Tractors </a:t>
            </a:r>
            <a:r>
              <a:rPr lang="en-US" sz="2800" dirty="0"/>
              <a:t>are often operated in conditions where debris may accumulate on the radiator, so they usually have a front screen or grill to prevent plant matter, insects, or pollen from clogging the </a:t>
            </a:r>
            <a:r>
              <a:rPr lang="en-US" sz="2800" dirty="0" smtClean="0"/>
              <a:t>radiant.</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00240"/>
            <a:ext cx="8786842" cy="4643470"/>
          </a:xfrm>
        </p:spPr>
        <p:txBody>
          <a:bodyPr/>
          <a:lstStyle/>
          <a:p>
            <a:endParaRPr lang="en-US" dirty="0" smtClean="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1214414" y="428604"/>
            <a:ext cx="7215238" cy="1128722"/>
          </a:xfrm>
        </p:spPr>
        <p:txBody>
          <a:bodyPr>
            <a:normAutofit/>
          </a:bodyPr>
          <a:lstStyle/>
          <a:p>
            <a:r>
              <a:rPr lang="en-US" dirty="0" smtClean="0">
                <a:latin typeface="Times New Roman" pitchFamily="18" charset="0"/>
                <a:cs typeface="Times New Roman" pitchFamily="18" charset="0"/>
              </a:rPr>
              <a:t>TYRES AND WHEEL</a:t>
            </a:r>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76607" cy="1758280"/>
          </a:xfrm>
        </p:spPr>
        <p:txBody>
          <a:bodyPr/>
          <a:lstStyle/>
          <a:p>
            <a:r>
              <a:rPr lang="en-IN" dirty="0" smtClean="0"/>
              <a:t>Feature of tyre</a:t>
            </a:r>
            <a:endParaRPr lang="en-IN" dirty="0"/>
          </a:p>
        </p:txBody>
      </p:sp>
      <p:sp>
        <p:nvSpPr>
          <p:cNvPr id="3" name="Content Placeholder 2"/>
          <p:cNvSpPr>
            <a:spLocks noGrp="1"/>
          </p:cNvSpPr>
          <p:nvPr>
            <p:ph sz="quarter" idx="4294967295"/>
          </p:nvPr>
        </p:nvSpPr>
        <p:spPr>
          <a:xfrm>
            <a:off x="3657600" y="1371600"/>
            <a:ext cx="5112568" cy="3528392"/>
          </a:xfrm>
          <a:prstGeom prst="rect">
            <a:avLst/>
          </a:prstGeom>
        </p:spPr>
        <p:txBody>
          <a:bodyPr>
            <a:normAutofit lnSpcReduction="10000"/>
          </a:bodyPr>
          <a:lstStyle/>
          <a:p>
            <a:pPr>
              <a:buFont typeface="Arial" pitchFamily="34" charset="0"/>
              <a:buChar char="•"/>
            </a:pPr>
            <a:r>
              <a:rPr lang="en-IN" dirty="0" smtClean="0"/>
              <a:t>Tyre should not skill or slip on the road surface.</a:t>
            </a:r>
          </a:p>
          <a:p>
            <a:pPr>
              <a:buFont typeface="Arial" pitchFamily="34" charset="0"/>
              <a:buChar char="•"/>
            </a:pPr>
            <a:r>
              <a:rPr lang="en-IN" dirty="0" smtClean="0"/>
              <a:t>Tyre should be able to carry the vehicle load.</a:t>
            </a:r>
          </a:p>
          <a:p>
            <a:pPr>
              <a:buFont typeface="Arial" pitchFamily="34" charset="0"/>
              <a:buChar char="•"/>
            </a:pPr>
            <a:r>
              <a:rPr lang="en-IN" dirty="0" smtClean="0"/>
              <a:t>Tyre should be balanced dynamically and as well as statically.</a:t>
            </a:r>
          </a:p>
          <a:p>
            <a:pPr>
              <a:buFont typeface="Arial" pitchFamily="34" charset="0"/>
              <a:buChar char="•"/>
            </a:pPr>
            <a:endParaRPr lang="en-IN" dirty="0" smtClean="0"/>
          </a:p>
          <a:p>
            <a:pPr>
              <a:buFont typeface="Arial" pitchFamily="34" charset="0"/>
              <a:buChar char="•"/>
            </a:pPr>
            <a:endParaRPr lang="en-IN"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7544" y="1066800"/>
            <a:ext cx="3168352" cy="5391883"/>
          </a:xfrm>
          <a:prstGeom prst="rect">
            <a:avLst/>
          </a:prstGeom>
        </p:spPr>
      </p:pic>
    </p:spTree>
    <p:extLst>
      <p:ext uri="{BB962C8B-B14F-4D97-AF65-F5344CB8AC3E}">
        <p14:creationId xmlns="" xmlns:p14="http://schemas.microsoft.com/office/powerpoint/2010/main" val="3398271102"/>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0"/>
            <a:ext cx="6512511" cy="1066800"/>
          </a:xfrm>
        </p:spPr>
        <p:txBody>
          <a:bodyPr>
            <a:normAutofit fontScale="90000"/>
          </a:bodyPr>
          <a:lstStyle/>
          <a:p>
            <a:r>
              <a:rPr lang="en-IN" dirty="0" smtClean="0"/>
              <a:t>Feature of wheel</a:t>
            </a:r>
            <a:br>
              <a:rPr lang="en-IN" dirty="0" smtClean="0"/>
            </a:br>
            <a:endParaRPr lang="en-IN" dirty="0"/>
          </a:p>
        </p:txBody>
      </p:sp>
      <p:sp>
        <p:nvSpPr>
          <p:cNvPr id="3" name="Content Placeholder 2"/>
          <p:cNvSpPr>
            <a:spLocks noGrp="1"/>
          </p:cNvSpPr>
          <p:nvPr>
            <p:ph sz="quarter" idx="4294967295"/>
          </p:nvPr>
        </p:nvSpPr>
        <p:spPr>
          <a:xfrm>
            <a:off x="5257800" y="762000"/>
            <a:ext cx="3274640" cy="5691336"/>
          </a:xfrm>
          <a:prstGeom prst="rect">
            <a:avLst/>
          </a:prstGeom>
        </p:spPr>
        <p:txBody>
          <a:bodyPr>
            <a:normAutofit lnSpcReduction="10000"/>
          </a:bodyPr>
          <a:lstStyle/>
          <a:p>
            <a:pPr>
              <a:buFont typeface="Arial" pitchFamily="34" charset="0"/>
              <a:buChar char="•"/>
            </a:pPr>
            <a:r>
              <a:rPr lang="en-IN" dirty="0" smtClean="0"/>
              <a:t>The wheel strong enough to withstand the weight of the vehicle.</a:t>
            </a:r>
          </a:p>
          <a:p>
            <a:pPr>
              <a:buFont typeface="Arial" pitchFamily="34" charset="0"/>
              <a:buChar char="•"/>
            </a:pPr>
            <a:r>
              <a:rPr lang="en-IN" dirty="0" smtClean="0"/>
              <a:t>Flexible to absorb the road shocks.</a:t>
            </a:r>
          </a:p>
          <a:p>
            <a:pPr>
              <a:buFont typeface="Arial" pitchFamily="34" charset="0"/>
              <a:buChar char="•"/>
            </a:pPr>
            <a:r>
              <a:rPr lang="en-IN" dirty="0" smtClean="0"/>
              <a:t>Able to grip the road surface.</a:t>
            </a:r>
          </a:p>
          <a:p>
            <a:pPr>
              <a:buFont typeface="Arial" pitchFamily="34" charset="0"/>
              <a:buChar char="•"/>
            </a:pPr>
            <a:r>
              <a:rPr lang="en-IN" dirty="0" smtClean="0"/>
              <a:t>Light and easily remarkable.</a:t>
            </a:r>
          </a:p>
          <a:p>
            <a:pPr>
              <a:buFont typeface="Arial" pitchFamily="34" charset="0"/>
              <a:buChar char="•"/>
            </a:pPr>
            <a:endParaRPr lang="en-IN"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43200" y="2293885"/>
            <a:ext cx="1600200" cy="3040114"/>
          </a:xfrm>
          <a:prstGeom prst="rect">
            <a:avLst/>
          </a:prstGeom>
        </p:spPr>
      </p:pic>
    </p:spTree>
    <p:extLst>
      <p:ext uri="{BB962C8B-B14F-4D97-AF65-F5344CB8AC3E}">
        <p14:creationId xmlns="" xmlns:p14="http://schemas.microsoft.com/office/powerpoint/2010/main" val="2550398072"/>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12511" cy="1600200"/>
          </a:xfrm>
        </p:spPr>
        <p:txBody>
          <a:bodyPr>
            <a:normAutofit/>
          </a:bodyPr>
          <a:lstStyle/>
          <a:p>
            <a:r>
              <a:rPr lang="en-IN" dirty="0" smtClean="0"/>
              <a:t>Feature of wheel base / wheel track</a:t>
            </a:r>
            <a:endParaRPr lang="en-IN" dirty="0"/>
          </a:p>
        </p:txBody>
      </p:sp>
      <p:sp>
        <p:nvSpPr>
          <p:cNvPr id="3" name="Content Placeholder 2"/>
          <p:cNvSpPr>
            <a:spLocks noGrp="1"/>
          </p:cNvSpPr>
          <p:nvPr>
            <p:ph sz="quarter" idx="4294967295"/>
          </p:nvPr>
        </p:nvSpPr>
        <p:spPr>
          <a:xfrm>
            <a:off x="1219200" y="1828800"/>
            <a:ext cx="6400800" cy="3384376"/>
          </a:xfrm>
          <a:prstGeom prst="rect">
            <a:avLst/>
          </a:prstGeom>
        </p:spPr>
        <p:txBody>
          <a:bodyPr>
            <a:normAutofit fontScale="92500" lnSpcReduction="10000"/>
          </a:bodyPr>
          <a:lstStyle/>
          <a:p>
            <a:pPr>
              <a:buFont typeface="Arial" pitchFamily="34" charset="0"/>
              <a:buChar char="•"/>
            </a:pPr>
            <a:r>
              <a:rPr lang="en-IN" dirty="0" smtClean="0"/>
              <a:t>Wheel base should be better flotation.</a:t>
            </a:r>
          </a:p>
          <a:p>
            <a:pPr>
              <a:buFont typeface="Arial" pitchFamily="34" charset="0"/>
              <a:buChar char="•"/>
            </a:pPr>
            <a:r>
              <a:rPr lang="en-IN" dirty="0" smtClean="0"/>
              <a:t>Wheel base should be smoother ride on rough field.</a:t>
            </a:r>
          </a:p>
          <a:p>
            <a:pPr>
              <a:buFont typeface="Arial" pitchFamily="34" charset="0"/>
              <a:buChar char="•"/>
            </a:pPr>
            <a:r>
              <a:rPr lang="en-IN" dirty="0" smtClean="0"/>
              <a:t>More stability on hillside and able to maintain traction.</a:t>
            </a:r>
          </a:p>
          <a:p>
            <a:pPr>
              <a:buFont typeface="Arial" pitchFamily="34" charset="0"/>
              <a:buChar char="•"/>
            </a:pPr>
            <a:r>
              <a:rPr lang="en-IN" dirty="0" smtClean="0"/>
              <a:t>Easier implement hook up.</a:t>
            </a:r>
          </a:p>
          <a:p>
            <a:pPr>
              <a:buFont typeface="Arial" pitchFamily="34" charset="0"/>
              <a:buChar char="•"/>
            </a:pPr>
            <a:endParaRPr lang="en-IN" dirty="0"/>
          </a:p>
        </p:txBody>
      </p:sp>
    </p:spTree>
    <p:extLst>
      <p:ext uri="{BB962C8B-B14F-4D97-AF65-F5344CB8AC3E}">
        <p14:creationId xmlns="" xmlns:p14="http://schemas.microsoft.com/office/powerpoint/2010/main" val="3269620291"/>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6512511" cy="1143000"/>
          </a:xfrm>
        </p:spPr>
        <p:txBody>
          <a:bodyPr>
            <a:normAutofit/>
          </a:bodyPr>
          <a:lstStyle/>
          <a:p>
            <a:r>
              <a:rPr lang="en-IN" dirty="0" smtClean="0"/>
              <a:t>Specification of tyre</a:t>
            </a:r>
            <a:endParaRPr lang="en-IN" dirty="0"/>
          </a:p>
        </p:txBody>
      </p:sp>
      <p:pic>
        <p:nvPicPr>
          <p:cNvPr id="4" name="Content Placeholder 3"/>
          <p:cNvPicPr>
            <a:picLocks noGrp="1" noChangeAspect="1"/>
          </p:cNvPicPr>
          <p:nvPr>
            <p:ph sz="quarter" idx="4294967295"/>
          </p:nvPr>
        </p:nvPicPr>
        <p:blipFill>
          <a:blip r:embed="rId2">
            <a:extLst>
              <a:ext uri="{28A0092B-C50C-407E-A947-70E740481C1C}">
                <a14:useLocalDpi xmlns="" xmlns:a14="http://schemas.microsoft.com/office/drawing/2010/main" val="0"/>
              </a:ext>
            </a:extLst>
          </a:blip>
          <a:stretch>
            <a:fillRect/>
          </a:stretch>
        </p:blipFill>
        <p:spPr>
          <a:xfrm>
            <a:off x="2123728" y="1628800"/>
            <a:ext cx="4425983" cy="4627165"/>
          </a:xfrm>
          <a:prstGeom prst="rect">
            <a:avLst/>
          </a:prstGeom>
        </p:spPr>
      </p:pic>
    </p:spTree>
    <p:extLst>
      <p:ext uri="{BB962C8B-B14F-4D97-AF65-F5344CB8AC3E}">
        <p14:creationId xmlns="" xmlns:p14="http://schemas.microsoft.com/office/powerpoint/2010/main" val="186424467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lvl="0"/>
            <a:r>
              <a:rPr lang="en-US" dirty="0" smtClean="0">
                <a:ea typeface="Calibri"/>
                <a:cs typeface="Mangal"/>
              </a:rPr>
              <a:t>INTRODUCTION OF TRACTOR</a:t>
            </a:r>
            <a:r>
              <a:rPr lang="en-US" dirty="0" smtClean="0"/>
              <a:t/>
            </a:r>
            <a:br>
              <a:rPr lang="en-US" dirty="0" smtClean="0"/>
            </a:br>
            <a:endParaRPr lang="en-IN" dirty="0"/>
          </a:p>
        </p:txBody>
      </p:sp>
      <p:sp>
        <p:nvSpPr>
          <p:cNvPr id="4" name="Content Placeholder 2"/>
          <p:cNvSpPr>
            <a:spLocks noGrp="1"/>
          </p:cNvSpPr>
          <p:nvPr>
            <p:ph idx="1"/>
          </p:nvPr>
        </p:nvSpPr>
        <p:spPr>
          <a:xfrm>
            <a:off x="457200" y="762000"/>
            <a:ext cx="8229600" cy="5364163"/>
          </a:xfrm>
        </p:spPr>
        <p:txBody>
          <a:bodyPr>
            <a:normAutofit fontScale="32500" lnSpcReduction="20000"/>
          </a:bodyPr>
          <a:lstStyle/>
          <a:p>
            <a:pPr marL="228600">
              <a:spcBef>
                <a:spcPts val="0"/>
              </a:spcBef>
            </a:pPr>
            <a:endParaRPr lang="en-US" dirty="0" smtClean="0">
              <a:ea typeface="Calibri"/>
              <a:cs typeface="Mangal"/>
            </a:endParaRPr>
          </a:p>
          <a:p>
            <a:pPr marL="228600" marR="0" algn="just">
              <a:spcBef>
                <a:spcPts val="0"/>
              </a:spcBef>
              <a:spcAft>
                <a:spcPts val="0"/>
              </a:spcAft>
            </a:pPr>
            <a:r>
              <a:rPr lang="en-US" sz="8600" dirty="0" smtClean="0">
                <a:ea typeface="Calibri"/>
                <a:cs typeface="Mangal"/>
              </a:rPr>
              <a:t>The agricultural tractor is one of the class of mobile machines that involves the ‘traction’ process. The word 'traction' and name 'tractor' come from the word to 'draw' or 'pull' so a tractor is basically a machine for pulling; other mobile machines such as locomotives are in the same class. Vehicles like road trucks and even motor cars, which are essentially vehicles for carrying loads, also involve the traction process. The tractor is also in the class of machines that involves operation under what are known as 'off-road' conditions. Others in this class include machines used in earth moving, mining and military work, also four-wheel drive motor vehicles for cross - country operation.</a:t>
            </a:r>
          </a:p>
          <a:p>
            <a:pPr marL="228600" marR="0" algn="just">
              <a:spcBef>
                <a:spcPts val="0"/>
              </a:spcBef>
              <a:spcAft>
                <a:spcPts val="0"/>
              </a:spcAft>
              <a:buNone/>
            </a:pPr>
            <a:r>
              <a:rPr lang="en-US" sz="8600" dirty="0" smtClean="0">
                <a:ea typeface="Calibri"/>
                <a:cs typeface="Mangal"/>
              </a:rPr>
              <a:t> </a:t>
            </a:r>
            <a:endParaRPr lang="en-US" sz="5900" dirty="0" smtClean="0">
              <a:ea typeface="Calibri"/>
              <a:cs typeface="Mangal"/>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Specifications of wheel</a:t>
            </a:r>
            <a:br>
              <a:rPr lang="en-IN" dirty="0" smtClean="0"/>
            </a:br>
            <a:endParaRPr lang="en-IN" dirty="0"/>
          </a:p>
        </p:txBody>
      </p:sp>
      <p:sp>
        <p:nvSpPr>
          <p:cNvPr id="3" name="Content Placeholder 2"/>
          <p:cNvSpPr>
            <a:spLocks noGrp="1"/>
          </p:cNvSpPr>
          <p:nvPr>
            <p:ph idx="1"/>
          </p:nvPr>
        </p:nvSpPr>
        <p:spPr/>
        <p:txBody>
          <a:bodyPr/>
          <a:lstStyle/>
          <a:p>
            <a:r>
              <a:rPr lang="en-US" dirty="0" smtClean="0"/>
              <a:t>Wheel side	: 15x6</a:t>
            </a:r>
          </a:p>
          <a:p>
            <a:r>
              <a:rPr lang="en-US" dirty="0" smtClean="0"/>
              <a:t>PCD		: 4x100/108.5x100/114.3	</a:t>
            </a:r>
          </a:p>
          <a:p>
            <a:r>
              <a:rPr lang="en-US" dirty="0" smtClean="0"/>
              <a:t>Off Set		: 32</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512511" cy="1143000"/>
          </a:xfrm>
        </p:spPr>
        <p:txBody>
          <a:bodyPr/>
          <a:lstStyle/>
          <a:p>
            <a:r>
              <a:rPr lang="en-IN" dirty="0" smtClean="0"/>
              <a:t>Tread design</a:t>
            </a:r>
            <a:endParaRPr lang="en-IN" dirty="0"/>
          </a:p>
        </p:txBody>
      </p:sp>
      <p:pic>
        <p:nvPicPr>
          <p:cNvPr id="6" name="Content Placeholder 5"/>
          <p:cNvPicPr>
            <a:picLocks noGrp="1" noChangeAspect="1"/>
          </p:cNvPicPr>
          <p:nvPr>
            <p:ph sz="quarter" idx="4294967295"/>
          </p:nvPr>
        </p:nvPicPr>
        <p:blipFill>
          <a:blip r:embed="rId2">
            <a:extLst>
              <a:ext uri="{28A0092B-C50C-407E-A947-70E740481C1C}">
                <a14:useLocalDpi xmlns="" xmlns:a14="http://schemas.microsoft.com/office/drawing/2010/main" val="0"/>
              </a:ext>
            </a:extLst>
          </a:blip>
          <a:stretch>
            <a:fillRect/>
          </a:stretch>
        </p:blipFill>
        <p:spPr>
          <a:xfrm>
            <a:off x="1259632" y="1395094"/>
            <a:ext cx="7122368" cy="4644847"/>
          </a:xfrm>
          <a:prstGeom prst="rect">
            <a:avLst/>
          </a:prstGeom>
        </p:spPr>
      </p:pic>
    </p:spTree>
    <p:extLst>
      <p:ext uri="{BB962C8B-B14F-4D97-AF65-F5344CB8AC3E}">
        <p14:creationId xmlns="" xmlns:p14="http://schemas.microsoft.com/office/powerpoint/2010/main" val="3948991068"/>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IN" dirty="0" smtClean="0"/>
              <a:t>Differential lock</a:t>
            </a:r>
            <a:endParaRPr lang="en-IN" dirty="0"/>
          </a:p>
        </p:txBody>
      </p:sp>
      <p:sp>
        <p:nvSpPr>
          <p:cNvPr id="3" name="Content Placeholder 2"/>
          <p:cNvSpPr>
            <a:spLocks noGrp="1"/>
          </p:cNvSpPr>
          <p:nvPr>
            <p:ph sz="quarter" idx="4294967295"/>
          </p:nvPr>
        </p:nvSpPr>
        <p:spPr>
          <a:xfrm>
            <a:off x="228600" y="1524000"/>
            <a:ext cx="8305800" cy="4008120"/>
          </a:xfrm>
          <a:prstGeom prst="rect">
            <a:avLst/>
          </a:prstGeom>
        </p:spPr>
        <p:txBody>
          <a:bodyPr>
            <a:normAutofit fontScale="92500" lnSpcReduction="10000"/>
          </a:bodyPr>
          <a:lstStyle/>
          <a:p>
            <a:pPr algn="just"/>
            <a:r>
              <a:rPr lang="en-IN" dirty="0"/>
              <a:t>A </a:t>
            </a:r>
            <a:r>
              <a:rPr lang="en-IN" b="1" dirty="0"/>
              <a:t>locking differential</a:t>
            </a:r>
            <a:r>
              <a:rPr lang="en-IN" dirty="0"/>
              <a:t>, </a:t>
            </a:r>
            <a:r>
              <a:rPr lang="en-IN" b="1" dirty="0"/>
              <a:t>differential lock</a:t>
            </a:r>
            <a:r>
              <a:rPr lang="en-IN" dirty="0"/>
              <a:t>, </a:t>
            </a:r>
            <a:r>
              <a:rPr lang="en-IN" b="1" dirty="0"/>
              <a:t>diff lock</a:t>
            </a:r>
            <a:r>
              <a:rPr lang="en-IN" dirty="0"/>
              <a:t> or </a:t>
            </a:r>
            <a:r>
              <a:rPr lang="en-IN" b="1" dirty="0"/>
              <a:t>locker</a:t>
            </a:r>
            <a:r>
              <a:rPr lang="en-IN" dirty="0"/>
              <a:t> is a variation on the standard </a:t>
            </a:r>
            <a:r>
              <a:rPr lang="en-IN" dirty="0" smtClean="0"/>
              <a:t>automotive D</a:t>
            </a:r>
            <a:r>
              <a:rPr lang="en-IN" b="1" dirty="0" smtClean="0"/>
              <a:t>ifferential</a:t>
            </a:r>
            <a:r>
              <a:rPr lang="en-IN" dirty="0"/>
              <a:t>. A locking differential may provide increased traction compared to a standard, or "open" differential by restricting each of the two wheels on an axle to the same rotational speed without regard to available traction or differences in resistance seen at each wheel.</a:t>
            </a:r>
          </a:p>
        </p:txBody>
      </p:sp>
    </p:spTree>
    <p:extLst>
      <p:ext uri="{BB962C8B-B14F-4D97-AF65-F5344CB8AC3E}">
        <p14:creationId xmlns="" xmlns:p14="http://schemas.microsoft.com/office/powerpoint/2010/main" val="225189807"/>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4800" y="1600200"/>
            <a:ext cx="8478358" cy="4774654"/>
          </a:xfrm>
          <a:prstGeom prst="rect">
            <a:avLst/>
          </a:prstGeom>
        </p:spPr>
      </p:pic>
      <p:sp>
        <p:nvSpPr>
          <p:cNvPr id="3" name="Title 1"/>
          <p:cNvSpPr txBox="1">
            <a:spLocks/>
          </p:cNvSpPr>
          <p:nvPr/>
        </p:nvSpPr>
        <p:spPr>
          <a:xfrm>
            <a:off x="457200" y="304800"/>
            <a:ext cx="82296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smtClean="0">
                <a:ln>
                  <a:noFill/>
                </a:ln>
                <a:solidFill>
                  <a:schemeClr val="tx1"/>
                </a:solidFill>
                <a:effectLst/>
                <a:uLnTx/>
                <a:uFillTx/>
                <a:latin typeface="+mj-lt"/>
                <a:ea typeface="+mj-ea"/>
                <a:cs typeface="+mj-cs"/>
              </a:rPr>
              <a:t>Differential lock</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07536012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descr="The term hydraulics is&#10;Hydor+aulos&#10;Hydor âmeans water&#10;Aulos- pipe&#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5362" name="Picture 2" descr="Necessity of hydraulics:&#10;1.To lift or load the implement&#10;2.To set the draft at the time of tillage operations&#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6386" name="Picture 2" descr="Pascalâs Law&#10;Pressure exerted at any point on&#10;a confined liquid is transmitted&#10;undiminished in all directions.&#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a:p>
        </p:txBody>
      </p:sp>
      <p:pic>
        <p:nvPicPr>
          <p:cNvPr id="19458" name="Picture 2" descr="Pressure applied to piston âAâ is&#10;transferred equally to a piston of the same&#10;size âBâ because PSI is the same&#10;throughout ..."/>
          <p:cNvPicPr>
            <a:picLocks noChangeAspect="1" noChangeArrowheads="1"/>
          </p:cNvPicPr>
          <p:nvPr/>
        </p:nvPicPr>
        <p:blipFill>
          <a:blip r:embed="rId2"/>
          <a:srcRect/>
          <a:stretch>
            <a:fillRect/>
          </a:stretch>
        </p:blipFill>
        <p:spPr bwMode="auto">
          <a:xfrm>
            <a:off x="990600" y="685800"/>
            <a:ext cx="8001000" cy="456247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8434" name="Picture 2" descr="Pascalâs Law&#10;ï Pressure applied to a&#10;confined fluid is:&#10;ï transmitted undiminished in&#10;all directions,&#10;ï acts with equal fo..."/>
          <p:cNvPicPr>
            <a:picLocks noChangeAspect="1" noChangeArrowheads="1"/>
          </p:cNvPicPr>
          <p:nvPr/>
        </p:nvPicPr>
        <p:blipFill>
          <a:blip r:embed="rId2"/>
          <a:srcRect/>
          <a:stretch>
            <a:fillRect/>
          </a:stretch>
        </p:blipFill>
        <p:spPr bwMode="auto">
          <a:xfrm>
            <a:off x="0" y="-152400"/>
            <a:ext cx="9144000" cy="7010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descr="C:\Users\Manku\Downloads\5.jpg"/>
          <p:cNvPicPr>
            <a:picLocks noChangeAspect="1" noChangeArrowheads="1"/>
          </p:cNvPicPr>
          <p:nvPr/>
        </p:nvPicPr>
        <p:blipFill>
          <a:blip r:embed="rId2"/>
          <a:srcRect/>
          <a:stretch>
            <a:fillRect/>
          </a:stretch>
        </p:blipFill>
        <p:spPr bwMode="auto">
          <a:xfrm>
            <a:off x="0" y="0"/>
            <a:ext cx="9144000" cy="686516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tractor</a:t>
            </a:r>
            <a:br>
              <a:rPr lang="en-US" dirty="0" smtClean="0"/>
            </a:br>
            <a:endParaRPr lang="en-US" dirty="0"/>
          </a:p>
        </p:txBody>
      </p:sp>
      <p:sp>
        <p:nvSpPr>
          <p:cNvPr id="3" name="Content Placeholder 2"/>
          <p:cNvSpPr>
            <a:spLocks noGrp="1"/>
          </p:cNvSpPr>
          <p:nvPr>
            <p:ph idx="1"/>
          </p:nvPr>
        </p:nvSpPr>
        <p:spPr>
          <a:xfrm>
            <a:off x="0" y="914400"/>
            <a:ext cx="8686800" cy="5257800"/>
          </a:xfrm>
        </p:spPr>
        <p:txBody>
          <a:bodyPr>
            <a:normAutofit fontScale="70000" lnSpcReduction="20000"/>
          </a:bodyPr>
          <a:lstStyle/>
          <a:p>
            <a:r>
              <a:rPr lang="en-US" sz="3400" dirty="0" smtClean="0"/>
              <a:t>The tractor evolved in the second half of the 19th century and first half of the 20th into its present, conventional, two wheel drive form and four wheel drive variation. This form owes much to history but also the fact that it is an inherently logical arrangement.</a:t>
            </a:r>
          </a:p>
          <a:p>
            <a:r>
              <a:rPr lang="en-US" sz="3400" dirty="0" smtClean="0"/>
              <a:t> Designers followed early tractor designs that were simply replacements for horses or other draught animals. </a:t>
            </a:r>
          </a:p>
          <a:p>
            <a:r>
              <a:rPr lang="en-US" sz="3400" dirty="0" smtClean="0"/>
              <a:t>(ii) The layout takes advantage of the transfer of weight to the main driving wheels at the rear, as the drawbar pull on the tractor increases.</a:t>
            </a:r>
          </a:p>
          <a:p>
            <a:r>
              <a:rPr lang="en-US" sz="3400" dirty="0" smtClean="0"/>
              <a:t>(iii) The layout is inherently stable in the horizontal plane because the implement commonly being pulled behind the tractor tends to follow the latter and to pull it into straight line operation. </a:t>
            </a:r>
          </a:p>
          <a:p>
            <a:r>
              <a:rPr lang="en-US" sz="3400" dirty="0" smtClean="0"/>
              <a:t>(iv) Rear mounted implements offer a minimum of offset loading and moment in the horizontal plane; this contrasts with, for example side mounted implements.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descr="C:\Users\Manku\Downloads\14.jpg"/>
          <p:cNvPicPr>
            <a:picLocks noChangeAspect="1" noChangeArrowheads="1"/>
          </p:cNvPicPr>
          <p:nvPr/>
        </p:nvPicPr>
        <p:blipFill>
          <a:blip r:embed="rId2"/>
          <a:srcRect/>
          <a:stretch>
            <a:fillRect/>
          </a:stretch>
        </p:blipFill>
        <p:spPr bwMode="auto">
          <a:xfrm>
            <a:off x="-1" y="0"/>
            <a:ext cx="9134455"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and depth control</a:t>
            </a:r>
            <a:endParaRPr lang="en-IN" dirty="0"/>
          </a:p>
        </p:txBody>
      </p:sp>
      <p:sp>
        <p:nvSpPr>
          <p:cNvPr id="3" name="Content Placeholder 2"/>
          <p:cNvSpPr>
            <a:spLocks noGrp="1"/>
          </p:cNvSpPr>
          <p:nvPr>
            <p:ph idx="1"/>
          </p:nvPr>
        </p:nvSpPr>
        <p:spPr/>
        <p:txBody>
          <a:bodyPr/>
          <a:lstStyle/>
          <a:p>
            <a:r>
              <a:rPr lang="en-US" dirty="0" smtClean="0"/>
              <a:t>Provision for depth and draft control is made in the hydraulic system to ensure automatic of plough when it hits a hard ground. </a:t>
            </a:r>
          </a:p>
          <a:p>
            <a:pPr>
              <a:buNone/>
            </a:pP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9458" name="Picture 2" descr="C:\Users\Manku\Downloads\19.jpg"/>
          <p:cNvPicPr>
            <a:picLocks noChangeAspect="1" noChangeArrowheads="1"/>
          </p:cNvPicPr>
          <p:nvPr/>
        </p:nvPicPr>
        <p:blipFill>
          <a:blip r:embed="rId2"/>
          <a:srcRect/>
          <a:stretch>
            <a:fillRect/>
          </a:stretch>
        </p:blipFill>
        <p:spPr bwMode="auto">
          <a:xfrm>
            <a:off x="0" y="0"/>
            <a:ext cx="9144000" cy="686516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81000"/>
            <a:ext cx="7772400" cy="1470025"/>
          </a:xfrm>
        </p:spPr>
        <p:txBody>
          <a:bodyPr/>
          <a:lstStyle/>
          <a:p>
            <a:r>
              <a:rPr lang="en-US" dirty="0" smtClean="0"/>
              <a:t> TRACTOR CLASSIFICATION</a:t>
            </a:r>
            <a:endParaRPr lang="en-US" dirty="0"/>
          </a:p>
        </p:txBody>
      </p:sp>
      <p:sp>
        <p:nvSpPr>
          <p:cNvPr id="3" name="Subtitle 2"/>
          <p:cNvSpPr>
            <a:spLocks noGrp="1"/>
          </p:cNvSpPr>
          <p:nvPr>
            <p:ph type="subTitle" idx="1"/>
          </p:nvPr>
        </p:nvSpPr>
        <p:spPr>
          <a:xfrm>
            <a:off x="304800" y="1219200"/>
            <a:ext cx="8839200" cy="5638800"/>
          </a:xfrm>
        </p:spPr>
        <p:txBody>
          <a:bodyPr>
            <a:normAutofit/>
          </a:bodyPr>
          <a:lstStyle/>
          <a:p>
            <a:pPr marL="342900" marR="0" lvl="0" indent="-342900" algn="l">
              <a:spcBef>
                <a:spcPts val="0"/>
              </a:spcBef>
              <a:spcAft>
                <a:spcPts val="0"/>
              </a:spcAft>
              <a:tabLst>
                <a:tab pos="457200" algn="l"/>
              </a:tabLst>
            </a:pPr>
            <a:r>
              <a:rPr lang="en-US" dirty="0" smtClean="0">
                <a:solidFill>
                  <a:srgbClr val="3B3835"/>
                </a:solidFill>
                <a:latin typeface="Helvetica"/>
                <a:ea typeface="Times New Roman"/>
                <a:cs typeface="Mangal"/>
              </a:rPr>
              <a:t>• Two-wheel drive </a:t>
            </a:r>
          </a:p>
          <a:p>
            <a:pPr marL="342900" marR="0" lvl="0" indent="-342900" algn="l">
              <a:spcBef>
                <a:spcPts val="0"/>
              </a:spcBef>
              <a:spcAft>
                <a:spcPts val="0"/>
              </a:spcAft>
              <a:tabLst>
                <a:tab pos="457200" algn="l"/>
              </a:tabLst>
            </a:pPr>
            <a:r>
              <a:rPr lang="en-US" dirty="0" smtClean="0">
                <a:solidFill>
                  <a:srgbClr val="3B3835"/>
                </a:solidFill>
                <a:latin typeface="Helvetica"/>
                <a:ea typeface="Times New Roman"/>
                <a:cs typeface="Mangal"/>
              </a:rPr>
              <a:t>• Four-wheel drive </a:t>
            </a:r>
          </a:p>
          <a:p>
            <a:pPr marL="342900" marR="0" lvl="0" indent="-342900" algn="l">
              <a:spcBef>
                <a:spcPts val="0"/>
              </a:spcBef>
              <a:spcAft>
                <a:spcPts val="0"/>
              </a:spcAft>
              <a:tabLst>
                <a:tab pos="457200" algn="l"/>
              </a:tabLst>
            </a:pPr>
            <a:r>
              <a:rPr lang="en-US" dirty="0" smtClean="0">
                <a:solidFill>
                  <a:srgbClr val="3B3835"/>
                </a:solidFill>
                <a:latin typeface="Helvetica"/>
                <a:ea typeface="Times New Roman"/>
                <a:cs typeface="Mangal"/>
              </a:rPr>
              <a:t>   Front wheel assist</a:t>
            </a:r>
          </a:p>
          <a:p>
            <a:pPr marL="342900" marR="0" lvl="0" indent="-342900" algn="l">
              <a:spcBef>
                <a:spcPts val="0"/>
              </a:spcBef>
              <a:spcAft>
                <a:spcPts val="0"/>
              </a:spcAft>
              <a:tabLst>
                <a:tab pos="457200" algn="l"/>
              </a:tabLst>
            </a:pPr>
            <a:r>
              <a:rPr lang="en-US" dirty="0" smtClean="0">
                <a:solidFill>
                  <a:srgbClr val="3B3835"/>
                </a:solidFill>
                <a:latin typeface="Helvetica"/>
                <a:ea typeface="Times New Roman"/>
                <a:cs typeface="Mangal"/>
              </a:rPr>
              <a:t> • Articulated tractors</a:t>
            </a:r>
          </a:p>
          <a:p>
            <a:pPr marL="342900" marR="0" lvl="0" indent="-342900" algn="l">
              <a:spcBef>
                <a:spcPts val="0"/>
              </a:spcBef>
              <a:spcAft>
                <a:spcPts val="0"/>
              </a:spcAft>
              <a:tabLst>
                <a:tab pos="457200" algn="l"/>
              </a:tabLst>
            </a:pPr>
            <a:r>
              <a:rPr lang="en-US" dirty="0" smtClean="0">
                <a:solidFill>
                  <a:srgbClr val="3B3835"/>
                </a:solidFill>
                <a:latin typeface="Helvetica"/>
                <a:ea typeface="Times New Roman"/>
                <a:cs typeface="Mangal"/>
              </a:rPr>
              <a:t> </a:t>
            </a:r>
            <a:endParaRPr lang="en-US" dirty="0"/>
          </a:p>
        </p:txBody>
      </p:sp>
      <p:pic>
        <p:nvPicPr>
          <p:cNvPr id="1027" name="Picture 3"/>
          <p:cNvPicPr>
            <a:picLocks noChangeAspect="1" noChangeArrowheads="1"/>
          </p:cNvPicPr>
          <p:nvPr/>
        </p:nvPicPr>
        <p:blipFill>
          <a:blip r:embed="rId2"/>
          <a:srcRect/>
          <a:stretch>
            <a:fillRect/>
          </a:stretch>
        </p:blipFill>
        <p:spPr bwMode="auto">
          <a:xfrm>
            <a:off x="0" y="3505200"/>
            <a:ext cx="855345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US" dirty="0" smtClean="0"/>
              <a:t>TRACTORS Two wheel drive</a:t>
            </a:r>
          </a:p>
          <a:p>
            <a:pPr lvl="0"/>
            <a:r>
              <a:rPr lang="en-US" dirty="0" smtClean="0"/>
              <a:t>Front- wheel assist</a:t>
            </a:r>
          </a:p>
          <a:p>
            <a:pPr lvl="0"/>
            <a:r>
              <a:rPr lang="en-US" dirty="0" smtClean="0"/>
              <a:t>Four wheel drive (articulated)</a:t>
            </a:r>
          </a:p>
          <a:p>
            <a:pPr lvl="0"/>
            <a:r>
              <a:rPr lang="en-US" dirty="0" smtClean="0"/>
              <a:t>Tracked tractors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the basis of purpose, wheeled tractor is classified into three groups: </a:t>
            </a:r>
            <a:br>
              <a:rPr lang="en-US" dirty="0" smtClean="0"/>
            </a:br>
            <a:endParaRPr lang="en-US" dirty="0"/>
          </a:p>
        </p:txBody>
      </p:sp>
      <p:sp>
        <p:nvSpPr>
          <p:cNvPr id="3" name="Content Placeholder 2"/>
          <p:cNvSpPr>
            <a:spLocks noGrp="1"/>
          </p:cNvSpPr>
          <p:nvPr>
            <p:ph idx="1"/>
          </p:nvPr>
        </p:nvSpPr>
        <p:spPr>
          <a:xfrm>
            <a:off x="-381000" y="1295400"/>
            <a:ext cx="9220200" cy="5105400"/>
          </a:xfrm>
        </p:spPr>
        <p:txBody>
          <a:bodyPr>
            <a:normAutofit fontScale="92500" lnSpcReduction="20000"/>
          </a:bodyPr>
          <a:lstStyle/>
          <a:p>
            <a:pPr marL="457200" marR="0" algn="just">
              <a:spcBef>
                <a:spcPts val="0"/>
              </a:spcBef>
              <a:spcAft>
                <a:spcPts val="0"/>
              </a:spcAft>
            </a:pPr>
            <a:r>
              <a:rPr lang="en-US" dirty="0" smtClean="0">
                <a:ea typeface="Calibri"/>
                <a:cs typeface="Mangal"/>
              </a:rPr>
              <a:t>General purpose tractor: It is used for major farm operations; such as </a:t>
            </a:r>
            <a:r>
              <a:rPr lang="en-US" dirty="0" err="1" smtClean="0">
                <a:ea typeface="Calibri"/>
                <a:cs typeface="Mangal"/>
              </a:rPr>
              <a:t>ploughing</a:t>
            </a:r>
            <a:r>
              <a:rPr lang="en-US" dirty="0" smtClean="0">
                <a:ea typeface="Calibri"/>
                <a:cs typeface="Mangal"/>
              </a:rPr>
              <a:t>, harrowing, sowing, harvesting and transporting work. Such tractors have (</a:t>
            </a:r>
            <a:r>
              <a:rPr lang="en-US" dirty="0" err="1" smtClean="0">
                <a:ea typeface="Calibri"/>
                <a:cs typeface="Mangal"/>
              </a:rPr>
              <a:t>i</a:t>
            </a:r>
            <a:r>
              <a:rPr lang="en-US" dirty="0" smtClean="0">
                <a:ea typeface="Calibri"/>
                <a:cs typeface="Mangal"/>
              </a:rPr>
              <a:t>) low ground clearance (ii) increased engine power (iii) good adhesion and (iv) wide tyres. (b) Row crop tractor: It is used for crop cultivation. Such tractor is provided with replaceable driving wheels of different tread widths. It has high ground clearance to save damage of crops. Wide wheel track can be adjusted to suit inter row distance. (c) Special purpose tractor: It is used for definite jobs like cotton fields, marshy land, hillsides, garden etc. Special designs are there for special purpose tractor. </a:t>
            </a:r>
            <a:endParaRPr lang="en-US" dirty="0">
              <a:ea typeface="Calibri"/>
              <a:cs typeface="Mang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Main tractor assemblies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(1) I. C. engine, (2) Clutch (3) Transmission gears (4) Differential unit (5) Final drive (6) Rear wheels (7) Front wheels (8) Steering mechanism (9) Hydraulic control and hitch system (10) Brakes (11) Power take-off unit (12) Tractor pulley and (13) Control panel.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Types of engine used</a:t>
            </a:r>
            <a:endParaRPr lang="en-US" dirty="0"/>
          </a:p>
        </p:txBody>
      </p:sp>
      <p:sp>
        <p:nvSpPr>
          <p:cNvPr id="3" name="Content Placeholder 2"/>
          <p:cNvSpPr>
            <a:spLocks noGrp="1"/>
          </p:cNvSpPr>
          <p:nvPr>
            <p:ph idx="1"/>
          </p:nvPr>
        </p:nvSpPr>
        <p:spPr>
          <a:xfrm>
            <a:off x="0" y="1143000"/>
            <a:ext cx="9144000" cy="5715000"/>
          </a:xfrm>
        </p:spPr>
        <p:txBody>
          <a:bodyPr/>
          <a:lstStyle/>
          <a:p>
            <a:r>
              <a:rPr lang="en-US" dirty="0" smtClean="0"/>
              <a:t>Every tractor is fitted with an I. C. engine, the engine may be </a:t>
            </a:r>
            <a:r>
              <a:rPr lang="en-US" dirty="0" err="1" smtClean="0"/>
              <a:t>carburettor</a:t>
            </a:r>
            <a:r>
              <a:rPr lang="en-US" dirty="0" smtClean="0"/>
              <a:t> type or diesel type but nowadays almost all the tractors are diesel engine tractors. </a:t>
            </a:r>
            <a:endParaRPr lang="en-US" dirty="0"/>
          </a:p>
        </p:txBody>
      </p:sp>
      <p:pic>
        <p:nvPicPr>
          <p:cNvPr id="4" name="Picture 3"/>
          <p:cNvPicPr/>
          <p:nvPr/>
        </p:nvPicPr>
        <p:blipFill>
          <a:blip r:embed="rId2"/>
          <a:srcRect/>
          <a:stretch>
            <a:fillRect/>
          </a:stretch>
        </p:blipFill>
        <p:spPr bwMode="auto">
          <a:xfrm>
            <a:off x="3733800" y="3124200"/>
            <a:ext cx="47244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1387</Words>
  <Application>Microsoft Office PowerPoint</Application>
  <PresentationFormat>On-screen Show (4:3)</PresentationFormat>
  <Paragraphs>134</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   </vt:lpstr>
      <vt:lpstr>INTRODUCTION OF TRACTOR </vt:lpstr>
      <vt:lpstr>Development of tractor </vt:lpstr>
      <vt:lpstr> TRACTOR CLASSIFICATION</vt:lpstr>
      <vt:lpstr>Slide 6</vt:lpstr>
      <vt:lpstr>On the basis of purpose, wheeled tractor is classified into three groups:  </vt:lpstr>
      <vt:lpstr>Main tractor assemblies</vt:lpstr>
      <vt:lpstr>Types of engine used</vt:lpstr>
      <vt:lpstr>SELECTION OF TRACTOR </vt:lpstr>
      <vt:lpstr>SOME TECHNICAL TERMS CONNECTED WITH TRACTORS  </vt:lpstr>
      <vt:lpstr>Introduction</vt:lpstr>
      <vt:lpstr>TRACTOR CHASSIS</vt:lpstr>
      <vt:lpstr>Slide 14</vt:lpstr>
      <vt:lpstr>TRACTOR CHASSIS</vt:lpstr>
      <vt:lpstr>HYDRAULIC SYSTEM</vt:lpstr>
      <vt:lpstr>Slide 17</vt:lpstr>
      <vt:lpstr>BRAKING SYSTEM</vt:lpstr>
      <vt:lpstr>MEACHINICAL BRAKE STSTEM</vt:lpstr>
      <vt:lpstr>SUSPENSION SYSTEM</vt:lpstr>
      <vt:lpstr>Slide 21</vt:lpstr>
      <vt:lpstr>MAINTENCE OF TRACTOR</vt:lpstr>
      <vt:lpstr>Slide 23</vt:lpstr>
      <vt:lpstr>Slide 24</vt:lpstr>
      <vt:lpstr>TYRES AND WHEEL</vt:lpstr>
      <vt:lpstr>Feature of tyre</vt:lpstr>
      <vt:lpstr>Feature of wheel </vt:lpstr>
      <vt:lpstr>Feature of wheel base / wheel track</vt:lpstr>
      <vt:lpstr>Specification of tyre</vt:lpstr>
      <vt:lpstr>Specifications of wheel </vt:lpstr>
      <vt:lpstr>Tread design</vt:lpstr>
      <vt:lpstr>Differential lock</vt:lpstr>
      <vt:lpstr>Slide 33</vt:lpstr>
      <vt:lpstr>Slide 34</vt:lpstr>
      <vt:lpstr>Slide 35</vt:lpstr>
      <vt:lpstr>Slide 36</vt:lpstr>
      <vt:lpstr>Slide 37</vt:lpstr>
      <vt:lpstr>Slide 38</vt:lpstr>
      <vt:lpstr>Slide 39</vt:lpstr>
      <vt:lpstr>Slide 40</vt:lpstr>
      <vt:lpstr>Draft and depth control</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Operate tractors</dc:title>
  <dc:creator>auto</dc:creator>
  <cp:lastModifiedBy>gp</cp:lastModifiedBy>
  <cp:revision>78</cp:revision>
  <dcterms:created xsi:type="dcterms:W3CDTF">2006-08-16T00:00:00Z</dcterms:created>
  <dcterms:modified xsi:type="dcterms:W3CDTF">2018-04-11T11:33:18Z</dcterms:modified>
</cp:coreProperties>
</file>